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handoutMasterIdLst>
    <p:handoutMasterId r:id="rId38"/>
  </p:handoutMasterIdLst>
  <p:sldIdLst>
    <p:sldId id="256" r:id="rId2"/>
    <p:sldId id="306" r:id="rId3"/>
    <p:sldId id="307" r:id="rId4"/>
    <p:sldId id="308" r:id="rId5"/>
    <p:sldId id="309" r:id="rId6"/>
    <p:sldId id="310" r:id="rId7"/>
    <p:sldId id="312" r:id="rId8"/>
    <p:sldId id="313" r:id="rId9"/>
    <p:sldId id="314" r:id="rId10"/>
    <p:sldId id="315" r:id="rId11"/>
    <p:sldId id="316" r:id="rId12"/>
    <p:sldId id="317" r:id="rId13"/>
    <p:sldId id="319" r:id="rId14"/>
    <p:sldId id="320" r:id="rId15"/>
    <p:sldId id="321" r:id="rId16"/>
    <p:sldId id="322"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79" autoAdjust="0"/>
  </p:normalViewPr>
  <p:slideViewPr>
    <p:cSldViewPr>
      <p:cViewPr>
        <p:scale>
          <a:sx n="70" d="100"/>
          <a:sy n="70" d="100"/>
        </p:scale>
        <p:origin x="-828" y="-15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550030-B319-4D38-8B75-AE8552FEBF05}" type="datetimeFigureOut">
              <a:rPr lang="en-US" smtClean="0"/>
              <a:t>7/3/2014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AD40FB-6828-4DA1-BF10-9B35D830B7B7}" type="slidenum">
              <a:rPr lang="en-US" smtClean="0"/>
              <a:t>‹#›</a:t>
            </a:fld>
            <a:endParaRPr lang="en-US"/>
          </a:p>
        </p:txBody>
      </p:sp>
    </p:spTree>
    <p:extLst>
      <p:ext uri="{BB962C8B-B14F-4D97-AF65-F5344CB8AC3E}">
        <p14:creationId xmlns:p14="http://schemas.microsoft.com/office/powerpoint/2010/main" val="3123483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C9A53A-F0B5-44F5-A1BD-3193C8196C89}" type="datetimeFigureOut">
              <a:rPr lang="en-US" smtClean="0"/>
              <a:t>7/3/2014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C6A80-999E-4E39-86FA-FE2A0EA3EA07}" type="slidenum">
              <a:rPr lang="en-US" smtClean="0"/>
              <a:t>‹#›</a:t>
            </a:fld>
            <a:endParaRPr lang="en-US"/>
          </a:p>
        </p:txBody>
      </p:sp>
    </p:spTree>
    <p:extLst>
      <p:ext uri="{BB962C8B-B14F-4D97-AF65-F5344CB8AC3E}">
        <p14:creationId xmlns:p14="http://schemas.microsoft.com/office/powerpoint/2010/main" val="45204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C6A80-999E-4E39-86FA-FE2A0EA3EA07}" type="slidenum">
              <a:rPr lang="en-US" smtClean="0"/>
              <a:t>1</a:t>
            </a:fld>
            <a:endParaRPr lang="en-US"/>
          </a:p>
        </p:txBody>
      </p:sp>
    </p:spTree>
    <p:extLst>
      <p:ext uri="{BB962C8B-B14F-4D97-AF65-F5344CB8AC3E}">
        <p14:creationId xmlns:p14="http://schemas.microsoft.com/office/powerpoint/2010/main" val="45862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92AEECEC-A53D-4A4D-B57F-2CBC34F5CE36}" type="datetimeFigureOut">
              <a:rPr lang="en-US" smtClean="0"/>
              <a:t>7/3/2014</a:t>
            </a:fld>
            <a:endParaRPr lang="en-US"/>
          </a:p>
        </p:txBody>
      </p:sp>
      <p:sp>
        <p:nvSpPr>
          <p:cNvPr id="16" name="Slide Number Placeholder 15"/>
          <p:cNvSpPr>
            <a:spLocks noGrp="1"/>
          </p:cNvSpPr>
          <p:nvPr>
            <p:ph type="sldNum" sz="quarter" idx="11"/>
          </p:nvPr>
        </p:nvSpPr>
        <p:spPr/>
        <p:txBody>
          <a:bodyPr/>
          <a:lstStyle/>
          <a:p>
            <a:fld id="{8382F550-7F60-4714-A95D-B038F6D375D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AEECEC-A53D-4A4D-B57F-2CBC34F5CE36}"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F550-7F60-4714-A95D-B038F6D375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AEECEC-A53D-4A4D-B57F-2CBC34F5CE36}"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F550-7F60-4714-A95D-B038F6D375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92AEECEC-A53D-4A4D-B57F-2CBC34F5CE36}" type="datetimeFigureOut">
              <a:rPr lang="en-US" smtClean="0"/>
              <a:t>7/3/2014</a:t>
            </a:fld>
            <a:endParaRPr lang="en-US"/>
          </a:p>
        </p:txBody>
      </p:sp>
      <p:sp>
        <p:nvSpPr>
          <p:cNvPr id="15" name="Slide Number Placeholder 14"/>
          <p:cNvSpPr>
            <a:spLocks noGrp="1"/>
          </p:cNvSpPr>
          <p:nvPr>
            <p:ph type="sldNum" sz="quarter" idx="15"/>
          </p:nvPr>
        </p:nvSpPr>
        <p:spPr/>
        <p:txBody>
          <a:bodyPr/>
          <a:lstStyle>
            <a:lvl1pPr algn="ctr">
              <a:defRPr/>
            </a:lvl1pPr>
          </a:lstStyle>
          <a:p>
            <a:fld id="{8382F550-7F60-4714-A95D-B038F6D375D9}"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AEECEC-A53D-4A4D-B57F-2CBC34F5CE36}"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F550-7F60-4714-A95D-B038F6D375D9}"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AEECEC-A53D-4A4D-B57F-2CBC34F5CE36}"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2F550-7F60-4714-A95D-B038F6D375D9}"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382F550-7F60-4714-A95D-B038F6D375D9}"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92AEECEC-A53D-4A4D-B57F-2CBC34F5CE36}" type="datetimeFigureOut">
              <a:rPr lang="en-US" smtClean="0"/>
              <a:t>7/3/2014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AEECEC-A53D-4A4D-B57F-2CBC34F5CE36}" type="datetimeFigureOut">
              <a:rPr lang="en-US" smtClean="0"/>
              <a:t>7/3/2014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2F550-7F60-4714-A95D-B038F6D375D9}"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EECEC-A53D-4A4D-B57F-2CBC34F5CE36}" type="datetimeFigureOut">
              <a:rPr lang="en-US" smtClean="0"/>
              <a:t>7/3/2014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2F550-7F60-4714-A95D-B038F6D375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92AEECEC-A53D-4A4D-B57F-2CBC34F5CE36}" type="datetimeFigureOut">
              <a:rPr lang="en-US" smtClean="0"/>
              <a:t>7/3/2014</a:t>
            </a:fld>
            <a:endParaRPr lang="en-US"/>
          </a:p>
        </p:txBody>
      </p:sp>
      <p:sp>
        <p:nvSpPr>
          <p:cNvPr id="9" name="Slide Number Placeholder 8"/>
          <p:cNvSpPr>
            <a:spLocks noGrp="1"/>
          </p:cNvSpPr>
          <p:nvPr>
            <p:ph type="sldNum" sz="quarter" idx="15"/>
          </p:nvPr>
        </p:nvSpPr>
        <p:spPr/>
        <p:txBody>
          <a:bodyPr/>
          <a:lstStyle/>
          <a:p>
            <a:fld id="{8382F550-7F60-4714-A95D-B038F6D375D9}"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92AEECEC-A53D-4A4D-B57F-2CBC34F5CE36}" type="datetimeFigureOut">
              <a:rPr lang="en-US" smtClean="0"/>
              <a:t>7/3/2014</a:t>
            </a:fld>
            <a:endParaRPr lang="en-US"/>
          </a:p>
        </p:txBody>
      </p:sp>
      <p:sp>
        <p:nvSpPr>
          <p:cNvPr id="9" name="Slide Number Placeholder 8"/>
          <p:cNvSpPr>
            <a:spLocks noGrp="1"/>
          </p:cNvSpPr>
          <p:nvPr>
            <p:ph type="sldNum" sz="quarter" idx="11"/>
          </p:nvPr>
        </p:nvSpPr>
        <p:spPr/>
        <p:txBody>
          <a:bodyPr/>
          <a:lstStyle/>
          <a:p>
            <a:fld id="{8382F550-7F60-4714-A95D-B038F6D375D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2AEECEC-A53D-4A4D-B57F-2CBC34F5CE36}" type="datetimeFigureOut">
              <a:rPr lang="en-US" smtClean="0"/>
              <a:t>7/3/2014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382F550-7F60-4714-A95D-B038F6D375D9}"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82937" y="5486400"/>
            <a:ext cx="2133600" cy="1143000"/>
          </a:xfrm>
        </p:spPr>
        <p:txBody>
          <a:bodyPr>
            <a:normAutofit/>
          </a:bodyPr>
          <a:lstStyle/>
          <a:p>
            <a:pPr algn="l"/>
            <a:r>
              <a:rPr lang="en-US" sz="1400" dirty="0" smtClean="0">
                <a:solidFill>
                  <a:schemeClr val="tx1"/>
                </a:solidFill>
                <a:latin typeface="+mj-lt"/>
              </a:rPr>
              <a:t>J. Zachary Huff</a:t>
            </a:r>
          </a:p>
          <a:p>
            <a:pPr algn="l"/>
            <a:r>
              <a:rPr lang="en-US" sz="1100" dirty="0" smtClean="0">
                <a:solidFill>
                  <a:schemeClr val="tx1"/>
                </a:solidFill>
                <a:latin typeface="+mj-lt"/>
              </a:rPr>
              <a:t>sakodemayo@hotmail.com</a:t>
            </a:r>
          </a:p>
          <a:p>
            <a:pPr algn="l"/>
            <a:r>
              <a:rPr lang="en-US" sz="1100" dirty="0" smtClean="0">
                <a:solidFill>
                  <a:schemeClr val="tx1"/>
                </a:solidFill>
                <a:latin typeface="+mj-lt"/>
              </a:rPr>
              <a:t>817-583-1090</a:t>
            </a:r>
          </a:p>
          <a:p>
            <a:pPr algn="l"/>
            <a:r>
              <a:rPr lang="en-US" sz="1100" dirty="0" smtClean="0">
                <a:solidFill>
                  <a:schemeClr val="tx1"/>
                </a:solidFill>
                <a:latin typeface="+mj-lt"/>
              </a:rPr>
              <a:t>July 2014</a:t>
            </a:r>
          </a:p>
          <a:p>
            <a:pPr algn="l"/>
            <a:endParaRPr lang="en-US" sz="1800" dirty="0">
              <a:solidFill>
                <a:schemeClr val="tx1"/>
              </a:solidFill>
              <a:latin typeface="+mj-lt"/>
            </a:endParaRPr>
          </a:p>
        </p:txBody>
      </p:sp>
      <p:sp>
        <p:nvSpPr>
          <p:cNvPr id="2" name="Title 1"/>
          <p:cNvSpPr>
            <a:spLocks noGrp="1"/>
          </p:cNvSpPr>
          <p:nvPr>
            <p:ph type="ctrTitle"/>
          </p:nvPr>
        </p:nvSpPr>
        <p:spPr/>
        <p:txBody>
          <a:bodyPr>
            <a:normAutofit fontScale="90000"/>
          </a:bodyPr>
          <a:lstStyle/>
          <a:p>
            <a:r>
              <a:rPr lang="en-US" sz="6000" dirty="0" smtClean="0">
                <a:solidFill>
                  <a:schemeClr val="tx1"/>
                </a:solidFill>
              </a:rPr>
              <a:t>The Proverbial Log Jam</a:t>
            </a:r>
            <a:br>
              <a:rPr lang="en-US" sz="6000" dirty="0" smtClean="0">
                <a:solidFill>
                  <a:schemeClr val="tx1"/>
                </a:solidFill>
              </a:rPr>
            </a:br>
            <a:r>
              <a:rPr lang="en-US" sz="3600" i="1" dirty="0" smtClean="0">
                <a:solidFill>
                  <a:schemeClr val="tx1"/>
                </a:solidFill>
              </a:rPr>
              <a:t>Recognizing and Repenting of Sin</a:t>
            </a:r>
            <a:r>
              <a:rPr lang="en-US" sz="3600" dirty="0" smtClean="0">
                <a:solidFill>
                  <a:schemeClr val="tx1"/>
                </a:solidFill>
              </a:rPr>
              <a:t/>
            </a:r>
            <a:br>
              <a:rPr lang="en-US" sz="3600" dirty="0" smtClean="0">
                <a:solidFill>
                  <a:schemeClr val="tx1"/>
                </a:solidFill>
              </a:rPr>
            </a:br>
            <a:endParaRPr lang="en-US" sz="3200" i="1" dirty="0">
              <a:solidFill>
                <a:schemeClr val="tx1"/>
              </a:solidFill>
            </a:endParaRPr>
          </a:p>
        </p:txBody>
      </p:sp>
      <p:sp>
        <p:nvSpPr>
          <p:cNvPr id="4" name="Title 1"/>
          <p:cNvSpPr txBox="1">
            <a:spLocks/>
          </p:cNvSpPr>
          <p:nvPr/>
        </p:nvSpPr>
        <p:spPr>
          <a:xfrm>
            <a:off x="609600" y="3545303"/>
            <a:ext cx="8305800" cy="1255297"/>
          </a:xfrm>
          <a:prstGeom prst="rect">
            <a:avLst/>
          </a:prstGeom>
          <a:ln w="6350" cap="rnd">
            <a:noFill/>
          </a:ln>
        </p:spPr>
        <p:txBody>
          <a:bodyPr vert="horz" anchor="b" anchorCtr="0">
            <a:normAutofit/>
          </a:bodyPr>
          <a:lstStyle>
            <a:lvl1pPr algn="ctr" rtl="0" eaLnBrk="1" latinLnBrk="0" hangingPunct="1">
              <a:spcBef>
                <a:spcPct val="0"/>
              </a:spcBef>
              <a:buNone/>
              <a:defRPr kumimoji="0" lang="en-US" sz="4800" b="0" kern="1200" spc="-100" baseline="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mj-lt"/>
                <a:ea typeface="+mj-ea"/>
                <a:cs typeface="+mj-cs"/>
              </a:defRPr>
            </a:lvl1pPr>
          </a:lstStyle>
          <a:p>
            <a:r>
              <a:rPr lang="en-US" sz="3200" dirty="0" smtClean="0">
                <a:solidFill>
                  <a:schemeClr val="tx1"/>
                </a:solidFill>
              </a:rPr>
              <a:t>2014 Durango Church Meeting</a:t>
            </a:r>
            <a:r>
              <a:rPr lang="en-US" sz="3600" dirty="0" smtClean="0">
                <a:solidFill>
                  <a:schemeClr val="tx1"/>
                </a:solidFill>
              </a:rPr>
              <a:t/>
            </a:r>
            <a:br>
              <a:rPr lang="en-US" sz="3600" dirty="0" smtClean="0">
                <a:solidFill>
                  <a:schemeClr val="tx1"/>
                </a:solidFill>
              </a:rPr>
            </a:br>
            <a:endParaRPr lang="en-US" sz="3200" i="1" dirty="0">
              <a:solidFill>
                <a:schemeClr val="tx1"/>
              </a:solidFill>
            </a:endParaRPr>
          </a:p>
        </p:txBody>
      </p:sp>
    </p:spTree>
    <p:extLst>
      <p:ext uri="{BB962C8B-B14F-4D97-AF65-F5344CB8AC3E}">
        <p14:creationId xmlns:p14="http://schemas.microsoft.com/office/powerpoint/2010/main" val="2715444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206" y="3886200"/>
            <a:ext cx="8686802" cy="2308324"/>
          </a:xfrm>
          <a:prstGeom prst="rect">
            <a:avLst/>
          </a:prstGeom>
        </p:spPr>
        <p:txBody>
          <a:bodyPr wrap="square">
            <a:spAutoFit/>
          </a:bodyPr>
          <a:lstStyle/>
          <a:p>
            <a:r>
              <a:rPr lang="en-US" sz="2400" b="1" dirty="0"/>
              <a:t>1 Samuel 22:18–19 </a:t>
            </a:r>
            <a:endParaRPr lang="en-US" sz="2400" dirty="0"/>
          </a:p>
          <a:p>
            <a:r>
              <a:rPr lang="en-US" sz="2400" b="1" dirty="0"/>
              <a:t>18 </a:t>
            </a:r>
            <a:r>
              <a:rPr lang="en-US" sz="2400" dirty="0"/>
              <a:t>Then the king said to </a:t>
            </a:r>
            <a:r>
              <a:rPr lang="en-US" sz="2400" dirty="0" err="1"/>
              <a:t>Doeg</a:t>
            </a:r>
            <a:r>
              <a:rPr lang="en-US" sz="2400" dirty="0"/>
              <a:t>, “You turn and strike the priests.” And </a:t>
            </a:r>
            <a:r>
              <a:rPr lang="en-US" sz="2400" dirty="0" err="1"/>
              <a:t>Doeg</a:t>
            </a:r>
            <a:r>
              <a:rPr lang="en-US" sz="2400" dirty="0"/>
              <a:t> the Edomite turned and struck down the priests, and he killed on that day eighty-five persons who wore the linen ephod. </a:t>
            </a:r>
            <a:r>
              <a:rPr lang="en-US" sz="2400" b="1" dirty="0"/>
              <a:t>19 </a:t>
            </a:r>
            <a:r>
              <a:rPr lang="en-US" sz="2400" dirty="0"/>
              <a:t>And Nob, the city of the priests, he put to the sword; both man and woman, child and infant, ox, donkey and sheep, he put to the sword.</a:t>
            </a:r>
          </a:p>
        </p:txBody>
      </p:sp>
      <p:sp>
        <p:nvSpPr>
          <p:cNvPr id="5" name="Title 3"/>
          <p:cNvSpPr txBox="1">
            <a:spLocks/>
          </p:cNvSpPr>
          <p:nvPr/>
        </p:nvSpPr>
        <p:spPr>
          <a:xfrm>
            <a:off x="282052" y="304800"/>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What was the Final Outcome of Saul’s Sin?</a:t>
            </a:r>
            <a:endParaRPr lang="en-US" sz="3200" dirty="0">
              <a:solidFill>
                <a:schemeClr val="tx1"/>
              </a:solidFill>
            </a:endParaRPr>
          </a:p>
        </p:txBody>
      </p:sp>
      <p:sp>
        <p:nvSpPr>
          <p:cNvPr id="6" name="Rectangle 5"/>
          <p:cNvSpPr/>
          <p:nvPr/>
        </p:nvSpPr>
        <p:spPr>
          <a:xfrm>
            <a:off x="250206" y="1447800"/>
            <a:ext cx="8686802" cy="1938992"/>
          </a:xfrm>
          <a:prstGeom prst="rect">
            <a:avLst/>
          </a:prstGeom>
        </p:spPr>
        <p:txBody>
          <a:bodyPr wrap="square">
            <a:spAutoFit/>
          </a:bodyPr>
          <a:lstStyle/>
          <a:p>
            <a:r>
              <a:rPr lang="en-US" sz="2400" b="1" dirty="0"/>
              <a:t>1 Samuel </a:t>
            </a:r>
            <a:r>
              <a:rPr lang="en-US" sz="2400" b="1" dirty="0" smtClean="0"/>
              <a:t>15:34-35</a:t>
            </a:r>
            <a:endParaRPr lang="en-US" sz="2400" dirty="0"/>
          </a:p>
          <a:p>
            <a:r>
              <a:rPr lang="en-US" sz="2400" b="1" dirty="0"/>
              <a:t>34</a:t>
            </a:r>
            <a:r>
              <a:rPr lang="en-US" sz="2400" dirty="0"/>
              <a:t> Then Samuel went to Ramah, but Saul went up to his house at </a:t>
            </a:r>
            <a:r>
              <a:rPr lang="en-US" sz="2400" dirty="0" err="1"/>
              <a:t>Gibeah</a:t>
            </a:r>
            <a:r>
              <a:rPr lang="en-US" sz="2400" dirty="0"/>
              <a:t> of Saul. 35 Samuel did not see Saul again until the day of his death; for Samuel grieved over Saul. And the </a:t>
            </a:r>
            <a:r>
              <a:rPr lang="en-US" sz="2400" cap="small" dirty="0"/>
              <a:t>Lord</a:t>
            </a:r>
            <a:r>
              <a:rPr lang="en-US" sz="2400" dirty="0"/>
              <a:t> regretted that He had made Saul king over Israel. </a:t>
            </a:r>
          </a:p>
        </p:txBody>
      </p:sp>
    </p:spTree>
    <p:extLst>
      <p:ext uri="{BB962C8B-B14F-4D97-AF65-F5344CB8AC3E}">
        <p14:creationId xmlns:p14="http://schemas.microsoft.com/office/powerpoint/2010/main" val="19214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6"/>
                                        </p:tgtEl>
                                        <p:attrNameLst>
                                          <p:attrName>style.opacity</p:attrName>
                                        </p:attrNameLst>
                                      </p:cBhvr>
                                      <p:to>
                                        <p:strVal val="0.25"/>
                                      </p:to>
                                    </p:set>
                                    <p:animEffect filter="image" prLst="opacity: 0.25">
                                      <p:cBhvr rctx="IE">
                                        <p:cTn id="13"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2" y="304800"/>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Final Outcome</a:t>
            </a:r>
            <a:endParaRPr lang="en-US" sz="32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6948561"/>
              </p:ext>
            </p:extLst>
          </p:nvPr>
        </p:nvGraphicFramePr>
        <p:xfrm>
          <a:off x="457199" y="1828800"/>
          <a:ext cx="8404745" cy="3345021"/>
        </p:xfrm>
        <a:graphic>
          <a:graphicData uri="http://schemas.openxmlformats.org/drawingml/2006/table">
            <a:tbl>
              <a:tblPr firstRow="1" firstCol="1" bandRow="1">
                <a:tableStyleId>{5C22544A-7EE6-4342-B048-85BDC9FD1C3A}</a:tableStyleId>
              </a:tblPr>
              <a:tblGrid>
                <a:gridCol w="4154023"/>
                <a:gridCol w="4250722"/>
              </a:tblGrid>
              <a:tr h="477860">
                <a:tc>
                  <a:txBody>
                    <a:bodyPr/>
                    <a:lstStyle/>
                    <a:p>
                      <a:pPr marL="0" marR="0" algn="ctr">
                        <a:spcBef>
                          <a:spcPts val="0"/>
                        </a:spcBef>
                        <a:spcAft>
                          <a:spcPts val="0"/>
                        </a:spcAft>
                      </a:pPr>
                      <a:r>
                        <a:rPr lang="en-US" sz="2800" dirty="0">
                          <a:solidFill>
                            <a:schemeClr val="tx1"/>
                          </a:solidFill>
                          <a:effectLst/>
                        </a:rPr>
                        <a:t>Saul</a:t>
                      </a:r>
                      <a:endParaRPr lang="en-US" sz="2800" dirty="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a:solidFill>
                            <a:schemeClr val="tx1"/>
                          </a:solidFill>
                          <a:effectLst/>
                        </a:rPr>
                        <a:t>David</a:t>
                      </a:r>
                      <a:endParaRPr lang="en-US" sz="2800" dirty="0">
                        <a:solidFill>
                          <a:schemeClr val="tx1"/>
                        </a:solidFill>
                        <a:effectLst/>
                        <a:latin typeface="Calibri"/>
                        <a:ea typeface="Calibri"/>
                        <a:cs typeface="Times New Roman"/>
                      </a:endParaRPr>
                    </a:p>
                  </a:txBody>
                  <a:tcPr marL="68580" marR="68580" marT="0" marB="0"/>
                </a:tc>
              </a:tr>
              <a:tr h="2867161">
                <a:tc>
                  <a:txBody>
                    <a:bodyPr/>
                    <a:lstStyle/>
                    <a:p>
                      <a:pPr marL="342900" marR="0" lvl="0" indent="-342900">
                        <a:spcBef>
                          <a:spcPts val="1200"/>
                        </a:spcBef>
                        <a:spcAft>
                          <a:spcPts val="1200"/>
                        </a:spcAft>
                        <a:buFont typeface="+mj-lt"/>
                        <a:buAutoNum type="arabicPeriod"/>
                      </a:pPr>
                      <a:r>
                        <a:rPr lang="en-US" sz="2400" dirty="0">
                          <a:solidFill>
                            <a:schemeClr val="tx1"/>
                          </a:solidFill>
                          <a:effectLst/>
                        </a:rPr>
                        <a:t>The Lord rejected </a:t>
                      </a:r>
                      <a:r>
                        <a:rPr lang="en-US" sz="2400" dirty="0" smtClean="0">
                          <a:solidFill>
                            <a:schemeClr val="tx1"/>
                          </a:solidFill>
                          <a:effectLst/>
                        </a:rPr>
                        <a:t>Saul</a:t>
                      </a:r>
                      <a:endParaRPr lang="en-US" sz="2400" dirty="0">
                        <a:solidFill>
                          <a:schemeClr val="tx1"/>
                        </a:solidFill>
                        <a:effectLst/>
                      </a:endParaRPr>
                    </a:p>
                    <a:p>
                      <a:pPr marL="342900" marR="0" lvl="0" indent="-342900">
                        <a:spcBef>
                          <a:spcPts val="1200"/>
                        </a:spcBef>
                        <a:spcAft>
                          <a:spcPts val="1200"/>
                        </a:spcAft>
                        <a:buFont typeface="+mj-lt"/>
                        <a:buAutoNum type="arabicPeriod"/>
                      </a:pPr>
                      <a:r>
                        <a:rPr lang="en-US" sz="2400" dirty="0">
                          <a:solidFill>
                            <a:schemeClr val="tx1"/>
                          </a:solidFill>
                          <a:effectLst/>
                        </a:rPr>
                        <a:t>The Lord regretted making Saul </a:t>
                      </a:r>
                      <a:r>
                        <a:rPr lang="en-US" sz="2400" dirty="0" smtClean="0">
                          <a:solidFill>
                            <a:schemeClr val="tx1"/>
                          </a:solidFill>
                          <a:effectLst/>
                        </a:rPr>
                        <a:t>king</a:t>
                      </a:r>
                      <a:endParaRPr lang="en-US" sz="2400" dirty="0">
                        <a:solidFill>
                          <a:schemeClr val="tx1"/>
                        </a:solidFill>
                        <a:effectLst/>
                      </a:endParaRPr>
                    </a:p>
                    <a:p>
                      <a:pPr marL="342900" marR="0" lvl="0" indent="-342900">
                        <a:spcBef>
                          <a:spcPts val="1200"/>
                        </a:spcBef>
                        <a:spcAft>
                          <a:spcPts val="1200"/>
                        </a:spcAft>
                        <a:buFont typeface="+mj-lt"/>
                        <a:buAutoNum type="arabicPeriod"/>
                      </a:pPr>
                      <a:r>
                        <a:rPr lang="en-US" sz="2400" dirty="0">
                          <a:solidFill>
                            <a:schemeClr val="tx1"/>
                          </a:solidFill>
                          <a:effectLst/>
                        </a:rPr>
                        <a:t>Saul slaughtered God’s priest and the city of Nob </a:t>
                      </a:r>
                      <a:r>
                        <a:rPr lang="en-US" sz="2400" dirty="0" smtClean="0">
                          <a:solidFill>
                            <a:schemeClr val="tx1"/>
                          </a:solidFill>
                          <a:effectLst/>
                        </a:rPr>
                        <a:t>(</a:t>
                      </a:r>
                      <a:r>
                        <a:rPr lang="en-US" sz="2400" dirty="0">
                          <a:solidFill>
                            <a:schemeClr val="tx1"/>
                          </a:solidFill>
                          <a:effectLst/>
                        </a:rPr>
                        <a:t>1 Sam 22)</a:t>
                      </a:r>
                      <a:endParaRPr lang="en-US" sz="24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914400" marR="0">
                        <a:spcBef>
                          <a:spcPts val="0"/>
                        </a:spcBef>
                        <a:spcAft>
                          <a:spcPts val="0"/>
                        </a:spcAft>
                      </a:pPr>
                      <a:r>
                        <a:rPr lang="en-US" sz="2400" dirty="0">
                          <a:solidFill>
                            <a:schemeClr val="tx1"/>
                          </a:solidFill>
                          <a:effectLst/>
                        </a:rPr>
                        <a:t> </a:t>
                      </a:r>
                      <a:endParaRPr lang="en-US" sz="2400" dirty="0">
                        <a:solidFill>
                          <a:schemeClr val="tx1"/>
                        </a:solidFill>
                        <a:effectLst/>
                        <a:latin typeface="Calibri"/>
                        <a:ea typeface="Calibri"/>
                        <a:cs typeface="Times New Roman"/>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206635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069" y="2971800"/>
            <a:ext cx="8686802" cy="1569660"/>
          </a:xfrm>
          <a:prstGeom prst="rect">
            <a:avLst/>
          </a:prstGeom>
        </p:spPr>
        <p:txBody>
          <a:bodyPr wrap="square">
            <a:spAutoFit/>
          </a:bodyPr>
          <a:lstStyle/>
          <a:p>
            <a:r>
              <a:rPr lang="en-US" sz="2400" b="1" dirty="0"/>
              <a:t>Acts 13:22–23			</a:t>
            </a:r>
            <a:endParaRPr lang="en-US" sz="2400" dirty="0"/>
          </a:p>
          <a:p>
            <a:r>
              <a:rPr lang="en-US" sz="2400" b="1" dirty="0"/>
              <a:t>22 </a:t>
            </a:r>
            <a:r>
              <a:rPr lang="en-US" sz="2400" dirty="0"/>
              <a:t>And when he had removed him, he raised up David to be their king, of whom he testified and said, ‘I have found in David the son of Jesse </a:t>
            </a:r>
            <a:r>
              <a:rPr lang="en-US" sz="2400" u="sng" dirty="0"/>
              <a:t>a man after my heart</a:t>
            </a:r>
            <a:r>
              <a:rPr lang="en-US" sz="2400" dirty="0"/>
              <a:t>, </a:t>
            </a:r>
            <a:r>
              <a:rPr lang="en-US" sz="2400" u="sng" dirty="0"/>
              <a:t>who will do all my will</a:t>
            </a:r>
            <a:r>
              <a:rPr lang="en-US" sz="2400" dirty="0"/>
              <a:t>.’</a:t>
            </a:r>
          </a:p>
        </p:txBody>
      </p:sp>
      <p:sp>
        <p:nvSpPr>
          <p:cNvPr id="5" name="Title 3"/>
          <p:cNvSpPr txBox="1">
            <a:spLocks/>
          </p:cNvSpPr>
          <p:nvPr/>
        </p:nvSpPr>
        <p:spPr>
          <a:xfrm>
            <a:off x="282052" y="228600"/>
            <a:ext cx="8579893" cy="5334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What was the Final Outcome of David’s Sin?</a:t>
            </a:r>
            <a:endParaRPr lang="en-US" sz="3200" dirty="0">
              <a:solidFill>
                <a:schemeClr val="tx1"/>
              </a:solidFill>
            </a:endParaRPr>
          </a:p>
        </p:txBody>
      </p:sp>
      <p:sp>
        <p:nvSpPr>
          <p:cNvPr id="6" name="Rectangle 5"/>
          <p:cNvSpPr/>
          <p:nvPr/>
        </p:nvSpPr>
        <p:spPr>
          <a:xfrm>
            <a:off x="228597" y="663476"/>
            <a:ext cx="8686802" cy="2308324"/>
          </a:xfrm>
          <a:prstGeom prst="rect">
            <a:avLst/>
          </a:prstGeom>
        </p:spPr>
        <p:txBody>
          <a:bodyPr wrap="square">
            <a:spAutoFit/>
          </a:bodyPr>
          <a:lstStyle/>
          <a:p>
            <a:r>
              <a:rPr lang="en-US" sz="2400" b="1" dirty="0"/>
              <a:t>2 Chronicles 7:17–18		</a:t>
            </a:r>
            <a:endParaRPr lang="en-US" sz="2400" b="1" dirty="0" smtClean="0"/>
          </a:p>
          <a:p>
            <a:r>
              <a:rPr lang="en-US" sz="2400" b="1" dirty="0" smtClean="0"/>
              <a:t>17 </a:t>
            </a:r>
            <a:r>
              <a:rPr lang="en-US" sz="2400" dirty="0"/>
              <a:t>And as for you, if you will </a:t>
            </a:r>
            <a:r>
              <a:rPr lang="en-US" sz="2400" u="sng" dirty="0"/>
              <a:t>walk before me as David </a:t>
            </a:r>
            <a:r>
              <a:rPr lang="en-US" sz="2400" dirty="0"/>
              <a:t>your father walked, </a:t>
            </a:r>
            <a:r>
              <a:rPr lang="en-US" sz="2400" u="sng" dirty="0"/>
              <a:t>doing according to all that I have commanded you and keeping my statutes and my rules</a:t>
            </a:r>
            <a:r>
              <a:rPr lang="en-US" sz="2400" dirty="0"/>
              <a:t>, </a:t>
            </a:r>
            <a:r>
              <a:rPr lang="en-US" sz="2400" b="1" dirty="0"/>
              <a:t>18 </a:t>
            </a:r>
            <a:r>
              <a:rPr lang="en-US" sz="2400" dirty="0"/>
              <a:t>then I will establish your royal throne, as I covenanted with David your father, saying, ‘You shall not lack a man to rule Israel.’</a:t>
            </a:r>
          </a:p>
        </p:txBody>
      </p:sp>
      <p:sp>
        <p:nvSpPr>
          <p:cNvPr id="7" name="Rectangle 6"/>
          <p:cNvSpPr/>
          <p:nvPr/>
        </p:nvSpPr>
        <p:spPr>
          <a:xfrm>
            <a:off x="310485" y="4518793"/>
            <a:ext cx="8686802" cy="1938992"/>
          </a:xfrm>
          <a:prstGeom prst="rect">
            <a:avLst/>
          </a:prstGeom>
        </p:spPr>
        <p:txBody>
          <a:bodyPr wrap="square">
            <a:spAutoFit/>
          </a:bodyPr>
          <a:lstStyle/>
          <a:p>
            <a:r>
              <a:rPr lang="en-US" sz="2400" b="1" dirty="0"/>
              <a:t>Luke 18:35–38	</a:t>
            </a:r>
            <a:endParaRPr lang="en-US" sz="2400" b="1" dirty="0" smtClean="0"/>
          </a:p>
          <a:p>
            <a:r>
              <a:rPr lang="en-US" sz="2400" b="1" dirty="0" smtClean="0"/>
              <a:t>35 </a:t>
            </a:r>
            <a:r>
              <a:rPr lang="en-US" sz="2400" dirty="0"/>
              <a:t>As he drew near to Jericho, a blind man was sitting by the roadside begging. </a:t>
            </a:r>
            <a:r>
              <a:rPr lang="en-US" sz="2400" b="1" dirty="0"/>
              <a:t>36 </a:t>
            </a:r>
            <a:r>
              <a:rPr lang="en-US" sz="2400" dirty="0"/>
              <a:t>And hearing a crowd going by, he inquired what this meant. </a:t>
            </a:r>
            <a:r>
              <a:rPr lang="en-US" sz="2400" b="1" dirty="0"/>
              <a:t>37 </a:t>
            </a:r>
            <a:r>
              <a:rPr lang="en-US" sz="2400" dirty="0"/>
              <a:t>They told him, “Jesus of Nazareth is passing by.” </a:t>
            </a:r>
            <a:r>
              <a:rPr lang="en-US" sz="2400" b="1" dirty="0"/>
              <a:t>38 </a:t>
            </a:r>
            <a:r>
              <a:rPr lang="en-US" sz="2400" dirty="0"/>
              <a:t>And he cried out, “</a:t>
            </a:r>
            <a:r>
              <a:rPr lang="en-US" sz="2400" u="sng" dirty="0"/>
              <a:t>Jesus, Son of David</a:t>
            </a:r>
            <a:r>
              <a:rPr lang="en-US" sz="2400" dirty="0"/>
              <a:t>, have mercy on me!”</a:t>
            </a:r>
          </a:p>
        </p:txBody>
      </p:sp>
    </p:spTree>
    <p:extLst>
      <p:ext uri="{BB962C8B-B14F-4D97-AF65-F5344CB8AC3E}">
        <p14:creationId xmlns:p14="http://schemas.microsoft.com/office/powerpoint/2010/main" val="26472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6"/>
                                        </p:tgtEl>
                                        <p:attrNameLst>
                                          <p:attrName>style.opacity</p:attrName>
                                        </p:attrNameLst>
                                      </p:cBhvr>
                                      <p:to>
                                        <p:strVal val="0.25"/>
                                      </p:to>
                                    </p:set>
                                    <p:animEffect filter="image" prLst="opacity: 0.25">
                                      <p:cBhvr rctx="IE">
                                        <p:cTn id="13" dur="indefinite"/>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4"/>
                                        </p:tgtEl>
                                        <p:attrNameLst>
                                          <p:attrName>style.opacity</p:attrName>
                                        </p:attrNameLst>
                                      </p:cBhvr>
                                      <p:to>
                                        <p:strVal val="0.25"/>
                                      </p:to>
                                    </p:set>
                                    <p:animEffect filter="image" prLst="opacity: 0.25">
                                      <p:cBhvr rctx="IE">
                                        <p:cTn id="2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2" y="304800"/>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Final Outcome </a:t>
            </a:r>
            <a:endParaRPr lang="en-US" sz="32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79912275"/>
              </p:ext>
            </p:extLst>
          </p:nvPr>
        </p:nvGraphicFramePr>
        <p:xfrm>
          <a:off x="278640" y="1371600"/>
          <a:ext cx="8579893" cy="4876800"/>
        </p:xfrm>
        <a:graphic>
          <a:graphicData uri="http://schemas.openxmlformats.org/drawingml/2006/table">
            <a:tbl>
              <a:tblPr firstRow="1" firstCol="1" bandRow="1">
                <a:tableStyleId>{5C22544A-7EE6-4342-B048-85BDC9FD1C3A}</a:tableStyleId>
              </a:tblPr>
              <a:tblGrid>
                <a:gridCol w="4348221"/>
                <a:gridCol w="4231672"/>
              </a:tblGrid>
              <a:tr h="489614">
                <a:tc>
                  <a:txBody>
                    <a:bodyPr/>
                    <a:lstStyle/>
                    <a:p>
                      <a:pPr marL="0" marR="0" algn="ctr">
                        <a:spcBef>
                          <a:spcPts val="0"/>
                        </a:spcBef>
                        <a:spcAft>
                          <a:spcPts val="0"/>
                        </a:spcAft>
                      </a:pPr>
                      <a:r>
                        <a:rPr lang="en-US" sz="2800" dirty="0">
                          <a:solidFill>
                            <a:schemeClr val="tx1"/>
                          </a:solidFill>
                          <a:effectLst/>
                        </a:rPr>
                        <a:t>Saul</a:t>
                      </a:r>
                      <a:endParaRPr lang="en-US" sz="2800" dirty="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a:solidFill>
                            <a:schemeClr val="tx1"/>
                          </a:solidFill>
                          <a:effectLst/>
                        </a:rPr>
                        <a:t>David</a:t>
                      </a:r>
                      <a:endParaRPr lang="en-US" sz="2800" dirty="0">
                        <a:solidFill>
                          <a:schemeClr val="tx1"/>
                        </a:solidFill>
                        <a:effectLst/>
                        <a:latin typeface="Calibri"/>
                        <a:ea typeface="Calibri"/>
                        <a:cs typeface="Times New Roman"/>
                      </a:endParaRPr>
                    </a:p>
                  </a:txBody>
                  <a:tcPr marL="68580" marR="68580" marT="0" marB="0"/>
                </a:tc>
              </a:tr>
              <a:tr h="4387186">
                <a:tc>
                  <a:txBody>
                    <a:bodyPr/>
                    <a:lstStyle/>
                    <a:p>
                      <a:pPr marL="342900" marR="0" lvl="0" indent="-342900">
                        <a:spcBef>
                          <a:spcPts val="1200"/>
                        </a:spcBef>
                        <a:spcAft>
                          <a:spcPts val="1200"/>
                        </a:spcAft>
                        <a:buFont typeface="+mj-lt"/>
                        <a:buAutoNum type="arabicPeriod"/>
                      </a:pPr>
                      <a:r>
                        <a:rPr lang="en-US" sz="2400" dirty="0">
                          <a:solidFill>
                            <a:schemeClr val="tx1"/>
                          </a:solidFill>
                          <a:effectLst/>
                        </a:rPr>
                        <a:t>The Lord rejected Saul</a:t>
                      </a:r>
                    </a:p>
                    <a:p>
                      <a:pPr marL="342900" marR="0" lvl="0" indent="-342900">
                        <a:spcBef>
                          <a:spcPts val="1200"/>
                        </a:spcBef>
                        <a:spcAft>
                          <a:spcPts val="1200"/>
                        </a:spcAft>
                        <a:buFont typeface="+mj-lt"/>
                        <a:buAutoNum type="arabicPeriod"/>
                      </a:pPr>
                      <a:r>
                        <a:rPr lang="en-US" sz="2400" dirty="0">
                          <a:solidFill>
                            <a:schemeClr val="tx1"/>
                          </a:solidFill>
                          <a:effectLst/>
                        </a:rPr>
                        <a:t>The Lord regretted making Saul king</a:t>
                      </a:r>
                    </a:p>
                    <a:p>
                      <a:pPr marL="342900" marR="0" lvl="0" indent="-342900">
                        <a:spcBef>
                          <a:spcPts val="1200"/>
                        </a:spcBef>
                        <a:spcAft>
                          <a:spcPts val="1200"/>
                        </a:spcAft>
                        <a:buFont typeface="+mj-lt"/>
                        <a:buAutoNum type="arabicPeriod"/>
                      </a:pPr>
                      <a:r>
                        <a:rPr lang="en-US" sz="2400" dirty="0">
                          <a:solidFill>
                            <a:schemeClr val="tx1"/>
                          </a:solidFill>
                          <a:effectLst/>
                        </a:rPr>
                        <a:t>Saul slaughtered God’s priest and the city of Nob (1 Sam 22)</a:t>
                      </a:r>
                      <a:endParaRPr lang="en-US" sz="24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spcBef>
                          <a:spcPts val="1200"/>
                        </a:spcBef>
                        <a:spcAft>
                          <a:spcPts val="1200"/>
                        </a:spcAft>
                        <a:buFont typeface="+mj-lt"/>
                        <a:buAutoNum type="arabicPeriod"/>
                      </a:pPr>
                      <a:r>
                        <a:rPr lang="en-US" sz="2400" b="1" dirty="0">
                          <a:solidFill>
                            <a:schemeClr val="tx1"/>
                          </a:solidFill>
                          <a:effectLst/>
                        </a:rPr>
                        <a:t>God took away David’s sin</a:t>
                      </a:r>
                    </a:p>
                    <a:p>
                      <a:pPr marL="342900" marR="0" lvl="0" indent="-342900">
                        <a:spcBef>
                          <a:spcPts val="1200"/>
                        </a:spcBef>
                        <a:spcAft>
                          <a:spcPts val="1200"/>
                        </a:spcAft>
                        <a:buFont typeface="+mj-lt"/>
                        <a:buAutoNum type="arabicPeriod"/>
                      </a:pPr>
                      <a:r>
                        <a:rPr lang="en-US" sz="2400" b="1" dirty="0">
                          <a:solidFill>
                            <a:schemeClr val="tx1"/>
                          </a:solidFill>
                          <a:effectLst/>
                        </a:rPr>
                        <a:t>Israel’s greatest king</a:t>
                      </a:r>
                    </a:p>
                    <a:p>
                      <a:pPr marL="342900" marR="0" lvl="0" indent="-342900">
                        <a:spcBef>
                          <a:spcPts val="1200"/>
                        </a:spcBef>
                        <a:spcAft>
                          <a:spcPts val="1200"/>
                        </a:spcAft>
                        <a:buFont typeface="+mj-lt"/>
                        <a:buAutoNum type="arabicPeriod"/>
                      </a:pPr>
                      <a:r>
                        <a:rPr lang="en-US" sz="2400" b="1" dirty="0">
                          <a:solidFill>
                            <a:schemeClr val="tx1"/>
                          </a:solidFill>
                          <a:effectLst/>
                        </a:rPr>
                        <a:t>Became a benchmark for good</a:t>
                      </a:r>
                    </a:p>
                    <a:p>
                      <a:pPr marL="342900" marR="0" lvl="0" indent="-342900">
                        <a:spcBef>
                          <a:spcPts val="1200"/>
                        </a:spcBef>
                        <a:spcAft>
                          <a:spcPts val="1200"/>
                        </a:spcAft>
                        <a:buFont typeface="+mj-lt"/>
                        <a:buAutoNum type="arabicPeriod"/>
                      </a:pPr>
                      <a:r>
                        <a:rPr lang="en-US" sz="2400" b="1" dirty="0">
                          <a:solidFill>
                            <a:schemeClr val="tx1"/>
                          </a:solidFill>
                          <a:effectLst/>
                        </a:rPr>
                        <a:t>Israel prospered </a:t>
                      </a:r>
                    </a:p>
                    <a:p>
                      <a:pPr marL="342900" marR="0" lvl="0" indent="-342900">
                        <a:spcBef>
                          <a:spcPts val="1200"/>
                        </a:spcBef>
                        <a:spcAft>
                          <a:spcPts val="1200"/>
                        </a:spcAft>
                        <a:buFont typeface="+mj-lt"/>
                        <a:buAutoNum type="arabicPeriod"/>
                      </a:pPr>
                      <a:r>
                        <a:rPr lang="en-US" sz="2400" b="1" dirty="0">
                          <a:solidFill>
                            <a:schemeClr val="tx1"/>
                          </a:solidFill>
                          <a:effectLst/>
                        </a:rPr>
                        <a:t>A man after God’s own heart</a:t>
                      </a:r>
                    </a:p>
                    <a:p>
                      <a:pPr marL="342900" marR="0" lvl="0" indent="-342900">
                        <a:spcBef>
                          <a:spcPts val="1200"/>
                        </a:spcBef>
                        <a:spcAft>
                          <a:spcPts val="1200"/>
                        </a:spcAft>
                        <a:buFont typeface="+mj-lt"/>
                        <a:buAutoNum type="arabicPeriod"/>
                      </a:pPr>
                      <a:r>
                        <a:rPr lang="en-US" sz="2400" b="1" dirty="0">
                          <a:solidFill>
                            <a:schemeClr val="tx1"/>
                          </a:solidFill>
                          <a:effectLst/>
                        </a:rPr>
                        <a:t>Jesus called the son of David</a:t>
                      </a:r>
                      <a:endParaRPr lang="en-US" sz="2400" b="1" dirty="0">
                        <a:solidFill>
                          <a:schemeClr val="tx1"/>
                        </a:solidFill>
                        <a:effectLst/>
                        <a:latin typeface="Calibri"/>
                        <a:ea typeface="Calibri"/>
                        <a:cs typeface="Times New Roman"/>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2279161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8446" y="1905000"/>
            <a:ext cx="8686802" cy="3046988"/>
          </a:xfrm>
          <a:prstGeom prst="rect">
            <a:avLst/>
          </a:prstGeom>
        </p:spPr>
        <p:txBody>
          <a:bodyPr wrap="square">
            <a:spAutoFit/>
          </a:bodyPr>
          <a:lstStyle/>
          <a:p>
            <a:r>
              <a:rPr lang="en-US" sz="2400" b="1" dirty="0"/>
              <a:t>1 Samuel </a:t>
            </a:r>
            <a:r>
              <a:rPr lang="en-US" sz="2400" b="1" dirty="0" smtClean="0"/>
              <a:t>15:1-15</a:t>
            </a:r>
            <a:r>
              <a:rPr lang="en-US" sz="2400" b="1" dirty="0"/>
              <a:t>		</a:t>
            </a:r>
            <a:endParaRPr lang="en-US" sz="2400" b="1" dirty="0" smtClean="0"/>
          </a:p>
          <a:p>
            <a:r>
              <a:rPr lang="en-US" sz="2400" dirty="0" smtClean="0"/>
              <a:t>13 </a:t>
            </a:r>
            <a:r>
              <a:rPr lang="en-US" sz="2400" dirty="0"/>
              <a:t>Samuel came to Saul, and Saul said to him, “Blessed are you of the </a:t>
            </a:r>
            <a:r>
              <a:rPr lang="en-US" sz="2400" cap="small" dirty="0"/>
              <a:t>Lord</a:t>
            </a:r>
            <a:r>
              <a:rPr lang="en-US" sz="2400" u="sng" dirty="0"/>
              <a:t>! I have carried out the command of the </a:t>
            </a:r>
            <a:r>
              <a:rPr lang="en-US" sz="2400" u="sng" cap="small" dirty="0"/>
              <a:t>Lord</a:t>
            </a:r>
            <a:r>
              <a:rPr lang="en-US" sz="2400" u="sng" dirty="0"/>
              <a:t>.”</a:t>
            </a:r>
            <a:r>
              <a:rPr lang="en-US" sz="2400" dirty="0"/>
              <a:t> 14 But Samuel said, “What then is this bleating of the sheep in my ears, and the lowing of the oxen which I hear?” 15 </a:t>
            </a:r>
            <a:r>
              <a:rPr lang="en-US" sz="2400" u="sng" dirty="0"/>
              <a:t>Saul said, “They have brought them from the Amalekites, for the people spared the best of the sheep and oxen, to sacrifice to the </a:t>
            </a:r>
            <a:r>
              <a:rPr lang="en-US" sz="2400" u="sng" cap="small" dirty="0"/>
              <a:t>Lord</a:t>
            </a:r>
            <a:r>
              <a:rPr lang="en-US" sz="2400" u="sng" dirty="0"/>
              <a:t> your God; but the rest we have utterly destroyed</a:t>
            </a:r>
            <a:r>
              <a:rPr lang="en-US" sz="2400" dirty="0" smtClean="0"/>
              <a:t>.”</a:t>
            </a:r>
            <a:endParaRPr lang="en-US" sz="2400" dirty="0"/>
          </a:p>
        </p:txBody>
      </p:sp>
      <p:sp>
        <p:nvSpPr>
          <p:cNvPr id="4" name="Title 3"/>
          <p:cNvSpPr txBox="1">
            <a:spLocks/>
          </p:cNvSpPr>
          <p:nvPr/>
        </p:nvSpPr>
        <p:spPr>
          <a:xfrm>
            <a:off x="282052" y="197324"/>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Why the Difference?</a:t>
            </a:r>
          </a:p>
        </p:txBody>
      </p:sp>
      <p:sp>
        <p:nvSpPr>
          <p:cNvPr id="7" name="Title 3"/>
          <p:cNvSpPr txBox="1">
            <a:spLocks/>
          </p:cNvSpPr>
          <p:nvPr/>
        </p:nvSpPr>
        <p:spPr>
          <a:xfrm>
            <a:off x="261579" y="826258"/>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2400" dirty="0" smtClean="0">
                <a:solidFill>
                  <a:schemeClr val="tx1"/>
                </a:solidFill>
              </a:rPr>
              <a:t>Let’s Look at Saul’s Initial Response to Sin</a:t>
            </a:r>
            <a:endParaRPr lang="en-US" sz="2000" dirty="0">
              <a:solidFill>
                <a:schemeClr val="tx1"/>
              </a:solidFill>
            </a:endParaRPr>
          </a:p>
        </p:txBody>
      </p:sp>
    </p:spTree>
    <p:extLst>
      <p:ext uri="{BB962C8B-B14F-4D97-AF65-F5344CB8AC3E}">
        <p14:creationId xmlns:p14="http://schemas.microsoft.com/office/powerpoint/2010/main" val="242798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2" y="495300"/>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Why the Difference?</a:t>
            </a:r>
          </a:p>
          <a:p>
            <a:pPr algn="ctr"/>
            <a:r>
              <a:rPr lang="en-US" sz="2400" dirty="0" smtClean="0">
                <a:solidFill>
                  <a:schemeClr val="tx1"/>
                </a:solidFill>
              </a:rPr>
              <a:t>Saul’s Initial Response to Sin</a:t>
            </a:r>
            <a:endParaRPr lang="en-US" sz="2000" dirty="0">
              <a:solidFill>
                <a:schemeClr val="tx1"/>
              </a:solidFill>
            </a:endParaRPr>
          </a:p>
        </p:txBody>
      </p:sp>
      <p:sp>
        <p:nvSpPr>
          <p:cNvPr id="6" name="Rectangle 5"/>
          <p:cNvSpPr/>
          <p:nvPr/>
        </p:nvSpPr>
        <p:spPr>
          <a:xfrm>
            <a:off x="250206" y="1600200"/>
            <a:ext cx="8686802" cy="4154984"/>
          </a:xfrm>
          <a:prstGeom prst="rect">
            <a:avLst/>
          </a:prstGeom>
        </p:spPr>
        <p:txBody>
          <a:bodyPr wrap="square">
            <a:spAutoFit/>
          </a:bodyPr>
          <a:lstStyle/>
          <a:p>
            <a:r>
              <a:rPr lang="en-US" sz="2400" b="1" dirty="0"/>
              <a:t>1 Samuel </a:t>
            </a:r>
            <a:r>
              <a:rPr lang="en-US" sz="2400" b="1" dirty="0" smtClean="0"/>
              <a:t>15:18-21</a:t>
            </a:r>
            <a:r>
              <a:rPr lang="en-US" sz="2400" b="1" dirty="0"/>
              <a:t>		</a:t>
            </a:r>
            <a:endParaRPr lang="en-US" sz="2400" b="1" dirty="0" smtClean="0"/>
          </a:p>
          <a:p>
            <a:r>
              <a:rPr lang="en-US" sz="2400" dirty="0" smtClean="0"/>
              <a:t>18</a:t>
            </a:r>
            <a:r>
              <a:rPr lang="en-US" sz="2400" dirty="0"/>
              <a:t> and the </a:t>
            </a:r>
            <a:r>
              <a:rPr lang="en-US" sz="2400" cap="small" dirty="0"/>
              <a:t>Lord</a:t>
            </a:r>
            <a:r>
              <a:rPr lang="en-US" sz="2400" dirty="0"/>
              <a:t> sent you on a mission, and said, ‘Go and utterly destroy the sinners, the Amalekites, and fight against them until they are exterminated.’  19 “Why then did you not obey the voice of the </a:t>
            </a:r>
            <a:r>
              <a:rPr lang="en-US" sz="2400" cap="small" dirty="0"/>
              <a:t>Lord</a:t>
            </a:r>
            <a:r>
              <a:rPr lang="en-US" sz="2400" dirty="0"/>
              <a:t>, but rushed upon the spoil and did what was evil in the sight of the </a:t>
            </a:r>
            <a:r>
              <a:rPr lang="en-US" sz="2400" cap="small" dirty="0"/>
              <a:t>Lord</a:t>
            </a:r>
            <a:r>
              <a:rPr lang="en-US" sz="2400" dirty="0"/>
              <a:t>?” </a:t>
            </a:r>
            <a:r>
              <a:rPr lang="en-US" sz="2400" b="1" dirty="0"/>
              <a:t>20</a:t>
            </a:r>
            <a:r>
              <a:rPr lang="en-US" sz="2400" dirty="0"/>
              <a:t> </a:t>
            </a:r>
            <a:r>
              <a:rPr lang="en-US" sz="2400" u="sng" dirty="0"/>
              <a:t>Then Saul said to Samuel, “I did obey the voice of the </a:t>
            </a:r>
            <a:r>
              <a:rPr lang="en-US" sz="2400" u="sng" cap="small" dirty="0"/>
              <a:t>Lord</a:t>
            </a:r>
            <a:r>
              <a:rPr lang="en-US" sz="2400" u="sng" dirty="0"/>
              <a:t>, and went on the mission on which the </a:t>
            </a:r>
            <a:r>
              <a:rPr lang="en-US" sz="2400" u="sng" cap="small" dirty="0"/>
              <a:t>Lord</a:t>
            </a:r>
            <a:r>
              <a:rPr lang="en-US" sz="2400" u="sng" dirty="0"/>
              <a:t> sent me, and have brought back </a:t>
            </a:r>
            <a:r>
              <a:rPr lang="en-US" sz="2400" u="sng" dirty="0" err="1"/>
              <a:t>Agag</a:t>
            </a:r>
            <a:r>
              <a:rPr lang="en-US" sz="2400" u="sng" dirty="0"/>
              <a:t> the king of </a:t>
            </a:r>
            <a:r>
              <a:rPr lang="en-US" sz="2400" u="sng" dirty="0" err="1"/>
              <a:t>Amalek</a:t>
            </a:r>
            <a:r>
              <a:rPr lang="en-US" sz="2400" u="sng" dirty="0"/>
              <a:t>, and have utterly destroyed the Amalekites. 21 “But the people took </a:t>
            </a:r>
            <a:r>
              <a:rPr lang="en-US" sz="2400" i="1" u="sng" dirty="0"/>
              <a:t>some</a:t>
            </a:r>
            <a:r>
              <a:rPr lang="en-US" sz="2400" u="sng" dirty="0"/>
              <a:t> of the spoil, sheep and oxen, the choicest of the things devoted to destruction, to sacrifice to the </a:t>
            </a:r>
            <a:r>
              <a:rPr lang="en-US" sz="2400" u="sng" cap="small" dirty="0"/>
              <a:t>Lord</a:t>
            </a:r>
            <a:r>
              <a:rPr lang="en-US" sz="2400" u="sng" dirty="0"/>
              <a:t> your God at </a:t>
            </a:r>
            <a:r>
              <a:rPr lang="en-US" sz="2400" u="sng" dirty="0" err="1"/>
              <a:t>Gilgal</a:t>
            </a:r>
            <a:r>
              <a:rPr lang="en-US" sz="2400" u="sng" dirty="0"/>
              <a:t>.”</a:t>
            </a:r>
            <a:endParaRPr lang="en-US" sz="2400" dirty="0"/>
          </a:p>
        </p:txBody>
      </p:sp>
    </p:spTree>
    <p:extLst>
      <p:ext uri="{BB962C8B-B14F-4D97-AF65-F5344CB8AC3E}">
        <p14:creationId xmlns:p14="http://schemas.microsoft.com/office/powerpoint/2010/main" val="1848083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60443" y="381000"/>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Initial Response to Sin</a:t>
            </a:r>
            <a:endParaRPr lang="en-US" sz="32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53671901"/>
              </p:ext>
            </p:extLst>
          </p:nvPr>
        </p:nvGraphicFramePr>
        <p:xfrm>
          <a:off x="457198" y="2209800"/>
          <a:ext cx="8229600" cy="2621280"/>
        </p:xfrm>
        <a:graphic>
          <a:graphicData uri="http://schemas.openxmlformats.org/drawingml/2006/table">
            <a:tbl>
              <a:tblPr firstRow="1" firstCol="1" bandRow="1">
                <a:tableStyleId>{5C22544A-7EE6-4342-B048-85BDC9FD1C3A}</a:tableStyleId>
              </a:tblPr>
              <a:tblGrid>
                <a:gridCol w="4170696"/>
                <a:gridCol w="4058904"/>
              </a:tblGrid>
              <a:tr h="0">
                <a:tc>
                  <a:txBody>
                    <a:bodyPr/>
                    <a:lstStyle/>
                    <a:p>
                      <a:pPr marL="0" marR="0" algn="ctr">
                        <a:spcBef>
                          <a:spcPts val="0"/>
                        </a:spcBef>
                        <a:spcAft>
                          <a:spcPts val="0"/>
                        </a:spcAft>
                      </a:pPr>
                      <a:r>
                        <a:rPr lang="en-US" sz="2800">
                          <a:solidFill>
                            <a:schemeClr val="tx1"/>
                          </a:solidFill>
                          <a:effectLst/>
                        </a:rPr>
                        <a:t>Saul</a:t>
                      </a:r>
                      <a:endParaRPr lang="en-US" sz="280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a:solidFill>
                            <a:schemeClr val="tx1"/>
                          </a:solidFill>
                          <a:effectLst/>
                        </a:rPr>
                        <a:t>David</a:t>
                      </a:r>
                      <a:endParaRPr lang="en-US" sz="2800" dirty="0">
                        <a:solidFill>
                          <a:schemeClr val="tx1"/>
                        </a:solidFill>
                        <a:effectLst/>
                        <a:latin typeface="Calibri"/>
                        <a:ea typeface="Calibri"/>
                        <a:cs typeface="Times New Roman"/>
                      </a:endParaRPr>
                    </a:p>
                  </a:txBody>
                  <a:tcPr marL="68580" marR="68580" marT="0" marB="0"/>
                </a:tc>
              </a:tr>
              <a:tr h="0">
                <a:tc>
                  <a:txBody>
                    <a:bodyPr/>
                    <a:lstStyle/>
                    <a:p>
                      <a:pPr marL="342900" marR="0" lvl="0" indent="-342900">
                        <a:spcBef>
                          <a:spcPts val="0"/>
                        </a:spcBef>
                        <a:spcAft>
                          <a:spcPts val="0"/>
                        </a:spcAft>
                        <a:buFont typeface="+mj-lt"/>
                        <a:buAutoNum type="arabicPeriod"/>
                      </a:pPr>
                      <a:r>
                        <a:rPr lang="en-US" sz="2400" dirty="0">
                          <a:solidFill>
                            <a:schemeClr val="tx1"/>
                          </a:solidFill>
                          <a:effectLst/>
                        </a:rPr>
                        <a:t>I have obeyed the Lord</a:t>
                      </a:r>
                    </a:p>
                    <a:p>
                      <a:pPr marL="742950" marR="0" lvl="1" indent="-285750">
                        <a:spcBef>
                          <a:spcPts val="0"/>
                        </a:spcBef>
                        <a:spcAft>
                          <a:spcPts val="0"/>
                        </a:spcAft>
                        <a:buFont typeface="+mj-lt"/>
                        <a:buAutoNum type="alphaLcPeriod"/>
                      </a:pPr>
                      <a:r>
                        <a:rPr lang="en-US" sz="2400" dirty="0">
                          <a:solidFill>
                            <a:schemeClr val="tx1"/>
                          </a:solidFill>
                          <a:effectLst/>
                        </a:rPr>
                        <a:t>Denial </a:t>
                      </a:r>
                    </a:p>
                    <a:p>
                      <a:pPr marL="342900" marR="0" lvl="0" indent="-342900">
                        <a:spcBef>
                          <a:spcPts val="0"/>
                        </a:spcBef>
                        <a:spcAft>
                          <a:spcPts val="0"/>
                        </a:spcAft>
                        <a:buFont typeface="+mj-lt"/>
                        <a:buAutoNum type="arabicPeriod"/>
                      </a:pPr>
                      <a:r>
                        <a:rPr lang="en-US" sz="2400" dirty="0">
                          <a:solidFill>
                            <a:schemeClr val="tx1"/>
                          </a:solidFill>
                          <a:effectLst/>
                        </a:rPr>
                        <a:t>What we did was for good</a:t>
                      </a:r>
                    </a:p>
                    <a:p>
                      <a:pPr marL="742950" marR="0" lvl="1" indent="-285750">
                        <a:spcBef>
                          <a:spcPts val="0"/>
                        </a:spcBef>
                        <a:spcAft>
                          <a:spcPts val="0"/>
                        </a:spcAft>
                        <a:buFont typeface="+mj-lt"/>
                        <a:buAutoNum type="alphaLcPeriod"/>
                      </a:pPr>
                      <a:r>
                        <a:rPr lang="en-US" sz="2400" dirty="0">
                          <a:solidFill>
                            <a:schemeClr val="tx1"/>
                          </a:solidFill>
                          <a:effectLst/>
                        </a:rPr>
                        <a:t>Justification </a:t>
                      </a:r>
                    </a:p>
                    <a:p>
                      <a:pPr marL="342900" marR="0" lvl="0" indent="-342900">
                        <a:spcBef>
                          <a:spcPts val="0"/>
                        </a:spcBef>
                        <a:spcAft>
                          <a:spcPts val="0"/>
                        </a:spcAft>
                        <a:buFont typeface="+mj-lt"/>
                        <a:buAutoNum type="arabicPeriod"/>
                      </a:pPr>
                      <a:r>
                        <a:rPr lang="en-US" sz="2400" dirty="0">
                          <a:solidFill>
                            <a:schemeClr val="tx1"/>
                          </a:solidFill>
                          <a:effectLst/>
                        </a:rPr>
                        <a:t>I did obey and we did good</a:t>
                      </a:r>
                    </a:p>
                    <a:p>
                      <a:pPr marL="742950" marR="0" lvl="1" indent="-285750">
                        <a:spcBef>
                          <a:spcPts val="0"/>
                        </a:spcBef>
                        <a:spcAft>
                          <a:spcPts val="0"/>
                        </a:spcAft>
                        <a:buFont typeface="+mj-lt"/>
                        <a:buAutoNum type="alphaLcPeriod"/>
                      </a:pPr>
                      <a:r>
                        <a:rPr lang="en-US" sz="2400" dirty="0">
                          <a:solidFill>
                            <a:schemeClr val="tx1"/>
                          </a:solidFill>
                          <a:effectLst/>
                        </a:rPr>
                        <a:t>Denial and justification </a:t>
                      </a:r>
                      <a:endParaRPr lang="en-US" sz="24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spcBef>
                          <a:spcPts val="0"/>
                        </a:spcBef>
                        <a:spcAft>
                          <a:spcPts val="0"/>
                        </a:spcAft>
                      </a:pPr>
                      <a:r>
                        <a:rPr lang="en-US" sz="2400" dirty="0">
                          <a:solidFill>
                            <a:schemeClr val="tx1"/>
                          </a:solidFill>
                          <a:effectLst/>
                        </a:rPr>
                        <a:t> </a:t>
                      </a:r>
                      <a:endParaRPr lang="en-US" sz="2400" dirty="0">
                        <a:solidFill>
                          <a:schemeClr val="tx1"/>
                        </a:solidFill>
                        <a:effectLst/>
                        <a:latin typeface="Calibri"/>
                        <a:ea typeface="Calibri"/>
                        <a:cs typeface="Times New Roman"/>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383711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2" y="381000"/>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Why the Difference?</a:t>
            </a:r>
          </a:p>
          <a:p>
            <a:pPr algn="ctr"/>
            <a:r>
              <a:rPr lang="en-US" sz="2400" dirty="0" smtClean="0">
                <a:solidFill>
                  <a:schemeClr val="tx1"/>
                </a:solidFill>
              </a:rPr>
              <a:t>David’s Initial Response to Sin</a:t>
            </a:r>
            <a:endParaRPr lang="en-US" sz="2000" dirty="0">
              <a:solidFill>
                <a:schemeClr val="tx1"/>
              </a:solidFill>
            </a:endParaRPr>
          </a:p>
        </p:txBody>
      </p:sp>
      <p:sp>
        <p:nvSpPr>
          <p:cNvPr id="6" name="Rectangle 5"/>
          <p:cNvSpPr/>
          <p:nvPr/>
        </p:nvSpPr>
        <p:spPr>
          <a:xfrm>
            <a:off x="141024" y="981743"/>
            <a:ext cx="8861948" cy="5539978"/>
          </a:xfrm>
          <a:prstGeom prst="rect">
            <a:avLst/>
          </a:prstGeom>
        </p:spPr>
        <p:txBody>
          <a:bodyPr wrap="square">
            <a:spAutoFit/>
          </a:bodyPr>
          <a:lstStyle/>
          <a:p>
            <a:r>
              <a:rPr lang="en-US" sz="2400" b="1" dirty="0"/>
              <a:t>2 Samuel </a:t>
            </a:r>
            <a:r>
              <a:rPr lang="en-US" sz="2400" b="1" dirty="0" smtClean="0"/>
              <a:t>12:1–7</a:t>
            </a:r>
            <a:r>
              <a:rPr lang="en-US" sz="2400" b="1" dirty="0"/>
              <a:t>	</a:t>
            </a:r>
            <a:endParaRPr lang="en-US" sz="2400" b="1" dirty="0" smtClean="0"/>
          </a:p>
          <a:p>
            <a:r>
              <a:rPr lang="en-US" sz="2200" b="1" dirty="0" smtClean="0"/>
              <a:t>1 </a:t>
            </a:r>
            <a:r>
              <a:rPr lang="en-US" sz="2200" dirty="0"/>
              <a:t>Then the </a:t>
            </a:r>
            <a:r>
              <a:rPr lang="en-US" sz="2200" cap="small" dirty="0"/>
              <a:t>Lord</a:t>
            </a:r>
            <a:r>
              <a:rPr lang="en-US" sz="2200" dirty="0"/>
              <a:t> sent Nathan to David. And he came to him and said, “There were two men in one city, the one rich and the other poor. 2 “The rich man had a great many flocks and herds. 3 “But the poor man had nothing except one little ewe lamb Which he bought and nourished; And it grew up together with him and his children. It would eat of his bread and drink of his cup and lie in his bosom, And was like a daughter to him. 4 “Now a traveler came to the rich man, And he was unwilling to take from his own flock or his own herd, To prepare for the wayfarer who had come to him; Rather he took the poor man’s ewe lamb and prepared it for the man who had come to him.” 5 Then David’s anger burned greatly against the man, and he said to Nathan, “As the </a:t>
            </a:r>
            <a:r>
              <a:rPr lang="en-US" sz="2200" cap="small" dirty="0"/>
              <a:t>Lord</a:t>
            </a:r>
            <a:r>
              <a:rPr lang="en-US" sz="2200" dirty="0"/>
              <a:t> lives, surely the man who has done this deserves to die. 6 “He must make restitution for the lamb fourfold, because he did this thing and had no compassion.” </a:t>
            </a:r>
            <a:r>
              <a:rPr lang="en-US" sz="2200" b="1" dirty="0"/>
              <a:t>7</a:t>
            </a:r>
            <a:r>
              <a:rPr lang="en-US" sz="2200" dirty="0"/>
              <a:t> Nathan then said to David, “You are the man! Thus says the </a:t>
            </a:r>
            <a:r>
              <a:rPr lang="en-US" sz="2200" cap="small" dirty="0"/>
              <a:t>Lord</a:t>
            </a:r>
            <a:r>
              <a:rPr lang="en-US" sz="2200" dirty="0"/>
              <a:t> God of Israel, ‘It is I who anointed you king over Israel and it is I who delivered you from the hand of Saul. </a:t>
            </a:r>
          </a:p>
        </p:txBody>
      </p:sp>
    </p:spTree>
    <p:extLst>
      <p:ext uri="{BB962C8B-B14F-4D97-AF65-F5344CB8AC3E}">
        <p14:creationId xmlns:p14="http://schemas.microsoft.com/office/powerpoint/2010/main" val="295036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2" y="381000"/>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Why the Difference?</a:t>
            </a:r>
          </a:p>
          <a:p>
            <a:pPr algn="ctr"/>
            <a:r>
              <a:rPr lang="en-US" sz="2400" dirty="0" smtClean="0">
                <a:solidFill>
                  <a:schemeClr val="tx1"/>
                </a:solidFill>
              </a:rPr>
              <a:t>David’s Initial Response to Sin</a:t>
            </a:r>
            <a:endParaRPr lang="en-US" sz="2000" dirty="0">
              <a:solidFill>
                <a:schemeClr val="tx1"/>
              </a:solidFill>
            </a:endParaRPr>
          </a:p>
        </p:txBody>
      </p:sp>
      <p:sp>
        <p:nvSpPr>
          <p:cNvPr id="6" name="Rectangle 5"/>
          <p:cNvSpPr/>
          <p:nvPr/>
        </p:nvSpPr>
        <p:spPr>
          <a:xfrm>
            <a:off x="282052" y="914400"/>
            <a:ext cx="8686802" cy="5539978"/>
          </a:xfrm>
          <a:prstGeom prst="rect">
            <a:avLst/>
          </a:prstGeom>
        </p:spPr>
        <p:txBody>
          <a:bodyPr wrap="square">
            <a:spAutoFit/>
          </a:bodyPr>
          <a:lstStyle/>
          <a:p>
            <a:r>
              <a:rPr lang="en-US" sz="2400" b="1" dirty="0"/>
              <a:t>2 Samuel 12:1–13	</a:t>
            </a:r>
            <a:endParaRPr lang="en-US" sz="2400" b="1" dirty="0" smtClean="0"/>
          </a:p>
          <a:p>
            <a:r>
              <a:rPr lang="en-US" sz="2200" dirty="0" smtClean="0"/>
              <a:t>8 </a:t>
            </a:r>
            <a:r>
              <a:rPr lang="en-US" sz="2200" dirty="0"/>
              <a:t>‘I also gave you your master’s house and your master’s wives into your care, and I gave you the house of Israel and Judah; and if </a:t>
            </a:r>
            <a:r>
              <a:rPr lang="en-US" sz="2200" i="1" dirty="0"/>
              <a:t>that had been</a:t>
            </a:r>
            <a:r>
              <a:rPr lang="en-US" sz="2200" dirty="0"/>
              <a:t> too little, I would have added to you many more things like these! 9 ‘Why have you despised the word of the </a:t>
            </a:r>
            <a:r>
              <a:rPr lang="en-US" sz="2200" cap="small" dirty="0"/>
              <a:t>Lord</a:t>
            </a:r>
            <a:r>
              <a:rPr lang="en-US" sz="2200" dirty="0"/>
              <a:t> by doing evil in His sight? You have struck down Uriah the Hittite with the sword, have taken his wife to be your wife, and have killed him with the sword of the sons of Ammon. 10 ‘Now therefore, the sword shall never depart from your house, because you have despised Me and have taken the wife of Uriah the Hittite to be your wife.’ 11 “Thus says the </a:t>
            </a:r>
            <a:r>
              <a:rPr lang="en-US" sz="2200" cap="small" dirty="0"/>
              <a:t>Lord</a:t>
            </a:r>
            <a:r>
              <a:rPr lang="en-US" sz="2200" dirty="0"/>
              <a:t>, ‘Behold, I will raise up evil against you from your own household; I will even take your wives before your eyes and give </a:t>
            </a:r>
            <a:r>
              <a:rPr lang="en-US" sz="2200" i="1" dirty="0"/>
              <a:t>them</a:t>
            </a:r>
            <a:r>
              <a:rPr lang="en-US" sz="2200" dirty="0"/>
              <a:t> to your companion, and he will lie with your wives in broad daylight. 12 ‘Indeed you did it secretly, but I will do this thing before all Israel, and under the sun.’ ” 13 </a:t>
            </a:r>
            <a:r>
              <a:rPr lang="en-US" sz="2200" u="sng" dirty="0"/>
              <a:t>Then David said to Nathan, “I have sinned against the </a:t>
            </a:r>
            <a:r>
              <a:rPr lang="en-US" sz="2200" u="sng" cap="small" dirty="0"/>
              <a:t>Lord</a:t>
            </a:r>
            <a:r>
              <a:rPr lang="en-US" sz="2200" u="sng" dirty="0"/>
              <a:t>.</a:t>
            </a:r>
            <a:r>
              <a:rPr lang="en-US" sz="2200" dirty="0"/>
              <a:t>” And Nathan said to David, “The </a:t>
            </a:r>
            <a:r>
              <a:rPr lang="en-US" sz="2200" u="sng" cap="small" dirty="0"/>
              <a:t>Lord</a:t>
            </a:r>
            <a:r>
              <a:rPr lang="en-US" sz="2200" u="sng" dirty="0"/>
              <a:t> also has taken away your sin</a:t>
            </a:r>
            <a:r>
              <a:rPr lang="en-US" sz="2200" dirty="0"/>
              <a:t>; you shall not die</a:t>
            </a:r>
            <a:r>
              <a:rPr lang="en-US" sz="2200" dirty="0" smtClean="0"/>
              <a:t>.</a:t>
            </a:r>
            <a:endParaRPr lang="en-US" sz="2200" dirty="0"/>
          </a:p>
        </p:txBody>
      </p:sp>
    </p:spTree>
    <p:extLst>
      <p:ext uri="{BB962C8B-B14F-4D97-AF65-F5344CB8AC3E}">
        <p14:creationId xmlns:p14="http://schemas.microsoft.com/office/powerpoint/2010/main" val="2331518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60443" y="381000"/>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Initial Response to Sin</a:t>
            </a:r>
            <a:endParaRPr lang="en-US" sz="32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2593087"/>
              </p:ext>
            </p:extLst>
          </p:nvPr>
        </p:nvGraphicFramePr>
        <p:xfrm>
          <a:off x="435589" y="1371600"/>
          <a:ext cx="8229600" cy="4968240"/>
        </p:xfrm>
        <a:graphic>
          <a:graphicData uri="http://schemas.openxmlformats.org/drawingml/2006/table">
            <a:tbl>
              <a:tblPr firstRow="1" firstCol="1" bandRow="1">
                <a:tableStyleId>{5C22544A-7EE6-4342-B048-85BDC9FD1C3A}</a:tableStyleId>
              </a:tblPr>
              <a:tblGrid>
                <a:gridCol w="4170696"/>
                <a:gridCol w="4058904"/>
              </a:tblGrid>
              <a:tr h="579120">
                <a:tc>
                  <a:txBody>
                    <a:bodyPr/>
                    <a:lstStyle/>
                    <a:p>
                      <a:pPr marL="0" marR="0" algn="ctr">
                        <a:spcBef>
                          <a:spcPts val="0"/>
                        </a:spcBef>
                        <a:spcAft>
                          <a:spcPts val="0"/>
                        </a:spcAft>
                      </a:pPr>
                      <a:r>
                        <a:rPr lang="en-US" sz="2800" dirty="0">
                          <a:solidFill>
                            <a:schemeClr val="tx1"/>
                          </a:solidFill>
                          <a:effectLst/>
                        </a:rPr>
                        <a:t>Saul</a:t>
                      </a:r>
                      <a:endParaRPr lang="en-US" sz="2800" dirty="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smtClean="0">
                          <a:solidFill>
                            <a:schemeClr val="tx1"/>
                          </a:solidFill>
                          <a:effectLst/>
                        </a:rPr>
                        <a:t>David</a:t>
                      </a:r>
                      <a:endParaRPr lang="en-US" sz="2800" dirty="0">
                        <a:solidFill>
                          <a:schemeClr val="tx1"/>
                        </a:solidFill>
                        <a:effectLst/>
                        <a:latin typeface="Calibri"/>
                        <a:ea typeface="Calibri"/>
                        <a:cs typeface="Times New Roman"/>
                      </a:endParaRPr>
                    </a:p>
                  </a:txBody>
                  <a:tcPr marL="68580" marR="68580" marT="0" marB="0"/>
                </a:tc>
              </a:tr>
              <a:tr h="0">
                <a:tc>
                  <a:txBody>
                    <a:bodyPr/>
                    <a:lstStyle/>
                    <a:p>
                      <a:pPr marL="342900" marR="0" lvl="0" indent="-342900">
                        <a:spcBef>
                          <a:spcPts val="1200"/>
                        </a:spcBef>
                        <a:spcAft>
                          <a:spcPts val="1200"/>
                        </a:spcAft>
                        <a:buFont typeface="+mj-lt"/>
                        <a:buAutoNum type="arabicPeriod"/>
                      </a:pPr>
                      <a:r>
                        <a:rPr lang="en-US" sz="2400" b="0" dirty="0">
                          <a:solidFill>
                            <a:schemeClr val="tx1"/>
                          </a:solidFill>
                          <a:effectLst/>
                        </a:rPr>
                        <a:t>I have obeyed the Lord</a:t>
                      </a:r>
                    </a:p>
                    <a:p>
                      <a:pPr marL="742950" marR="0" lvl="1" indent="-285750">
                        <a:spcBef>
                          <a:spcPts val="1200"/>
                        </a:spcBef>
                        <a:spcAft>
                          <a:spcPts val="1200"/>
                        </a:spcAft>
                        <a:buFont typeface="+mj-lt"/>
                        <a:buAutoNum type="alphaLcPeriod"/>
                      </a:pPr>
                      <a:r>
                        <a:rPr lang="en-US" sz="2400" b="0" dirty="0">
                          <a:solidFill>
                            <a:schemeClr val="tx1"/>
                          </a:solidFill>
                          <a:effectLst/>
                        </a:rPr>
                        <a:t>Denial </a:t>
                      </a:r>
                    </a:p>
                    <a:p>
                      <a:pPr marL="342900" marR="0" lvl="0" indent="-342900">
                        <a:spcBef>
                          <a:spcPts val="1200"/>
                        </a:spcBef>
                        <a:spcAft>
                          <a:spcPts val="1200"/>
                        </a:spcAft>
                        <a:buFont typeface="+mj-lt"/>
                        <a:buAutoNum type="arabicPeriod"/>
                      </a:pPr>
                      <a:r>
                        <a:rPr lang="en-US" sz="2400" b="0" dirty="0">
                          <a:solidFill>
                            <a:schemeClr val="tx1"/>
                          </a:solidFill>
                          <a:effectLst/>
                        </a:rPr>
                        <a:t>What we did was for good</a:t>
                      </a:r>
                    </a:p>
                    <a:p>
                      <a:pPr marL="742950" marR="0" lvl="1" indent="-285750">
                        <a:spcBef>
                          <a:spcPts val="1200"/>
                        </a:spcBef>
                        <a:spcAft>
                          <a:spcPts val="1200"/>
                        </a:spcAft>
                        <a:buFont typeface="+mj-lt"/>
                        <a:buAutoNum type="alphaLcPeriod"/>
                      </a:pPr>
                      <a:r>
                        <a:rPr lang="en-US" sz="2400" b="0" dirty="0">
                          <a:solidFill>
                            <a:schemeClr val="tx1"/>
                          </a:solidFill>
                          <a:effectLst/>
                        </a:rPr>
                        <a:t>Justification </a:t>
                      </a:r>
                    </a:p>
                    <a:p>
                      <a:pPr marL="342900" marR="0" lvl="0" indent="-342900">
                        <a:spcBef>
                          <a:spcPts val="1200"/>
                        </a:spcBef>
                        <a:spcAft>
                          <a:spcPts val="1200"/>
                        </a:spcAft>
                        <a:buFont typeface="+mj-lt"/>
                        <a:buAutoNum type="arabicPeriod"/>
                      </a:pPr>
                      <a:r>
                        <a:rPr lang="en-US" sz="2400" b="0" dirty="0">
                          <a:solidFill>
                            <a:schemeClr val="tx1"/>
                          </a:solidFill>
                          <a:effectLst/>
                        </a:rPr>
                        <a:t>I did obey and we did good</a:t>
                      </a:r>
                    </a:p>
                    <a:p>
                      <a:pPr marL="742950" marR="0" lvl="1" indent="-285750">
                        <a:spcBef>
                          <a:spcPts val="1200"/>
                        </a:spcBef>
                        <a:spcAft>
                          <a:spcPts val="1200"/>
                        </a:spcAft>
                        <a:buFont typeface="+mj-lt"/>
                        <a:buAutoNum type="alphaLcPeriod"/>
                      </a:pPr>
                      <a:r>
                        <a:rPr lang="en-US" sz="2400" b="0" dirty="0">
                          <a:solidFill>
                            <a:schemeClr val="tx1"/>
                          </a:solidFill>
                          <a:effectLst/>
                        </a:rPr>
                        <a:t>Denial and justification </a:t>
                      </a:r>
                      <a:endParaRPr lang="en-US" sz="2400" b="0" dirty="0" smtClean="0">
                        <a:solidFill>
                          <a:schemeClr val="tx1"/>
                        </a:solidFill>
                        <a:effectLst/>
                      </a:endParaRPr>
                    </a:p>
                    <a:p>
                      <a:pPr marL="457200" marR="0" lvl="1" indent="0">
                        <a:spcBef>
                          <a:spcPts val="1200"/>
                        </a:spcBef>
                        <a:spcAft>
                          <a:spcPts val="1200"/>
                        </a:spcAft>
                        <a:buFont typeface="+mj-lt"/>
                        <a:buNone/>
                      </a:pPr>
                      <a:endParaRPr lang="en-US" sz="24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0" dirty="0" smtClean="0">
                          <a:solidFill>
                            <a:schemeClr val="tx1"/>
                          </a:solidFill>
                          <a:effectLst/>
                        </a:rPr>
                        <a:t> I have sinned</a:t>
                      </a:r>
                      <a:r>
                        <a:rPr lang="en-US" sz="2400" b="0" baseline="0" dirty="0" smtClean="0">
                          <a:solidFill>
                            <a:schemeClr val="tx1"/>
                          </a:solidFill>
                          <a:effectLst/>
                        </a:rPr>
                        <a:t> against</a:t>
                      </a:r>
                      <a:r>
                        <a:rPr lang="en-US" sz="2400" b="0" dirty="0" smtClean="0">
                          <a:solidFill>
                            <a:schemeClr val="tx1"/>
                          </a:solidFill>
                          <a:effectLst/>
                        </a:rPr>
                        <a:t> the Lord</a:t>
                      </a:r>
                    </a:p>
                    <a:p>
                      <a:pPr marL="0" marR="0">
                        <a:spcBef>
                          <a:spcPts val="0"/>
                        </a:spcBef>
                        <a:spcAft>
                          <a:spcPts val="0"/>
                        </a:spcAft>
                      </a:pPr>
                      <a:endParaRPr lang="en-US" sz="2400" dirty="0">
                        <a:solidFill>
                          <a:schemeClr val="tx1"/>
                        </a:solidFill>
                        <a:effectLst/>
                        <a:latin typeface="Calibri"/>
                        <a:ea typeface="Calibri"/>
                        <a:cs typeface="Times New Roman"/>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1346467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12845" y="685800"/>
            <a:ext cx="8229600" cy="7620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600" dirty="0" smtClean="0">
                <a:solidFill>
                  <a:schemeClr val="tx1"/>
                </a:solidFill>
              </a:rPr>
              <a:t>Ministering  the Body of Christ</a:t>
            </a:r>
          </a:p>
          <a:p>
            <a:pPr algn="ctr"/>
            <a:r>
              <a:rPr lang="en-US" sz="3600" dirty="0" smtClean="0">
                <a:solidFill>
                  <a:schemeClr val="tx1"/>
                </a:solidFill>
              </a:rPr>
              <a:t>Review from this Week </a:t>
            </a:r>
            <a:endParaRPr lang="en-US" sz="3600" dirty="0">
              <a:solidFill>
                <a:schemeClr val="tx1"/>
              </a:solidFill>
            </a:endParaRPr>
          </a:p>
        </p:txBody>
      </p:sp>
      <p:sp>
        <p:nvSpPr>
          <p:cNvPr id="4" name="Rectangle 3"/>
          <p:cNvSpPr/>
          <p:nvPr/>
        </p:nvSpPr>
        <p:spPr>
          <a:xfrm>
            <a:off x="304800" y="1981200"/>
            <a:ext cx="8503693" cy="2677656"/>
          </a:xfrm>
          <a:prstGeom prst="rect">
            <a:avLst/>
          </a:prstGeom>
        </p:spPr>
        <p:txBody>
          <a:bodyPr wrap="square">
            <a:spAutoFit/>
          </a:bodyPr>
          <a:lstStyle/>
          <a:p>
            <a:r>
              <a:rPr lang="en-US" sz="2400" b="1" dirty="0"/>
              <a:t>1 </a:t>
            </a:r>
            <a:r>
              <a:rPr lang="en-US" sz="2400" b="1" dirty="0" smtClean="0"/>
              <a:t>Cor. 12	</a:t>
            </a:r>
            <a:r>
              <a:rPr lang="en-US" sz="2400" dirty="0" smtClean="0">
                <a:sym typeface="Wingdings"/>
              </a:rPr>
              <a:t></a:t>
            </a:r>
            <a:r>
              <a:rPr lang="en-US" sz="2400" dirty="0" smtClean="0"/>
              <a:t> one body, many members</a:t>
            </a:r>
          </a:p>
          <a:p>
            <a:endParaRPr lang="en-US" sz="2400" dirty="0"/>
          </a:p>
          <a:p>
            <a:r>
              <a:rPr lang="en-US" sz="2400" b="1" dirty="0"/>
              <a:t>Titus 2:4</a:t>
            </a:r>
            <a:r>
              <a:rPr lang="en-US" sz="2400" dirty="0"/>
              <a:t> 	</a:t>
            </a:r>
            <a:r>
              <a:rPr lang="en-US" sz="2400" dirty="0" smtClean="0">
                <a:sym typeface="Wingdings"/>
              </a:rPr>
              <a:t></a:t>
            </a:r>
            <a:r>
              <a:rPr lang="en-US" sz="2400" dirty="0" smtClean="0"/>
              <a:t> </a:t>
            </a:r>
            <a:r>
              <a:rPr lang="en-US" sz="2400" dirty="0"/>
              <a:t>Older women </a:t>
            </a:r>
            <a:r>
              <a:rPr lang="en-US" sz="2400" dirty="0" smtClean="0"/>
              <a:t>to </a:t>
            </a:r>
            <a:r>
              <a:rPr lang="en-US" sz="2400" dirty="0"/>
              <a:t>teach the younger </a:t>
            </a:r>
            <a:endParaRPr lang="en-US" sz="2400" dirty="0" smtClean="0"/>
          </a:p>
          <a:p>
            <a:endParaRPr lang="en-US" sz="2400" dirty="0" smtClean="0"/>
          </a:p>
          <a:p>
            <a:r>
              <a:rPr lang="en-US" sz="2400" b="1" dirty="0" smtClean="0"/>
              <a:t>1 </a:t>
            </a:r>
            <a:r>
              <a:rPr lang="en-US" sz="2400" b="1" dirty="0"/>
              <a:t>Tim 4:2</a:t>
            </a:r>
            <a:r>
              <a:rPr lang="en-US" sz="2400" dirty="0"/>
              <a:t> 	</a:t>
            </a:r>
            <a:r>
              <a:rPr lang="en-US" sz="2400" dirty="0" smtClean="0">
                <a:sym typeface="Wingdings"/>
              </a:rPr>
              <a:t></a:t>
            </a:r>
            <a:r>
              <a:rPr lang="en-US" sz="2400" dirty="0" smtClean="0"/>
              <a:t> Let no man despise thy youth</a:t>
            </a:r>
          </a:p>
          <a:p>
            <a:endParaRPr lang="en-US" sz="2400" dirty="0"/>
          </a:p>
          <a:p>
            <a:r>
              <a:rPr lang="en-US" sz="2400" b="1" dirty="0"/>
              <a:t>2 Tim 3:16</a:t>
            </a:r>
            <a:r>
              <a:rPr lang="en-US" sz="2400" dirty="0"/>
              <a:t> 	</a:t>
            </a:r>
            <a:r>
              <a:rPr lang="en-US" sz="2400" dirty="0" smtClean="0">
                <a:sym typeface="Wingdings"/>
              </a:rPr>
              <a:t></a:t>
            </a:r>
            <a:r>
              <a:rPr lang="en-US" sz="2400" dirty="0" smtClean="0"/>
              <a:t> </a:t>
            </a:r>
            <a:r>
              <a:rPr lang="en-US" sz="2400" dirty="0"/>
              <a:t>W</a:t>
            </a:r>
            <a:r>
              <a:rPr lang="en-US" sz="2400" dirty="0" smtClean="0"/>
              <a:t>ord is for teaching</a:t>
            </a:r>
            <a:r>
              <a:rPr lang="en-US" sz="2400" dirty="0"/>
              <a:t>, </a:t>
            </a:r>
            <a:r>
              <a:rPr lang="en-US" sz="2400" dirty="0" smtClean="0"/>
              <a:t>reproof, correction, training</a:t>
            </a:r>
            <a:endParaRPr lang="en-US" sz="2400" dirty="0"/>
          </a:p>
        </p:txBody>
      </p:sp>
    </p:spTree>
    <p:extLst>
      <p:ext uri="{BB962C8B-B14F-4D97-AF65-F5344CB8AC3E}">
        <p14:creationId xmlns:p14="http://schemas.microsoft.com/office/powerpoint/2010/main" val="328417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2" y="228600"/>
            <a:ext cx="8579893" cy="54591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Saul’s 2</a:t>
            </a:r>
            <a:r>
              <a:rPr lang="en-US" sz="3200" baseline="30000" dirty="0" smtClean="0">
                <a:solidFill>
                  <a:schemeClr val="tx1"/>
                </a:solidFill>
              </a:rPr>
              <a:t>nd</a:t>
            </a:r>
            <a:r>
              <a:rPr lang="en-US" sz="3200" dirty="0" smtClean="0">
                <a:solidFill>
                  <a:schemeClr val="tx1"/>
                </a:solidFill>
              </a:rPr>
              <a:t> Response to Sin</a:t>
            </a:r>
            <a:endParaRPr lang="en-US" sz="2000" dirty="0">
              <a:solidFill>
                <a:schemeClr val="tx1"/>
              </a:solidFill>
            </a:endParaRPr>
          </a:p>
        </p:txBody>
      </p:sp>
      <p:sp>
        <p:nvSpPr>
          <p:cNvPr id="6" name="Rectangle 5"/>
          <p:cNvSpPr/>
          <p:nvPr/>
        </p:nvSpPr>
        <p:spPr>
          <a:xfrm>
            <a:off x="282052" y="1219200"/>
            <a:ext cx="8686802" cy="3046988"/>
          </a:xfrm>
          <a:prstGeom prst="rect">
            <a:avLst/>
          </a:prstGeom>
        </p:spPr>
        <p:txBody>
          <a:bodyPr wrap="square">
            <a:spAutoFit/>
          </a:bodyPr>
          <a:lstStyle/>
          <a:p>
            <a:r>
              <a:rPr lang="en-US" sz="2400" b="1" dirty="0"/>
              <a:t>1 Samuel </a:t>
            </a:r>
            <a:r>
              <a:rPr lang="en-US" sz="2400" b="1" dirty="0" smtClean="0"/>
              <a:t>15:23-25</a:t>
            </a:r>
            <a:r>
              <a:rPr lang="en-US" sz="2400" b="1" dirty="0"/>
              <a:t>		</a:t>
            </a:r>
            <a:endParaRPr lang="en-US" sz="2400" b="1" dirty="0" smtClean="0"/>
          </a:p>
          <a:p>
            <a:r>
              <a:rPr lang="en-US" sz="2400" dirty="0" smtClean="0"/>
              <a:t>23 “For rebellion is as the sin of divination, And insubordination is as iniquity and idolatry. Because you have rejected the word of the </a:t>
            </a:r>
            <a:r>
              <a:rPr lang="en-US" sz="2400" cap="small" dirty="0" smtClean="0"/>
              <a:t>Lord</a:t>
            </a:r>
            <a:r>
              <a:rPr lang="en-US" sz="2400" dirty="0" smtClean="0"/>
              <a:t>, He has also rejected you from </a:t>
            </a:r>
            <a:r>
              <a:rPr lang="en-US" sz="2400" i="1" dirty="0" smtClean="0"/>
              <a:t>being</a:t>
            </a:r>
            <a:r>
              <a:rPr lang="en-US" sz="2400" dirty="0" smtClean="0"/>
              <a:t> king.” </a:t>
            </a:r>
            <a:r>
              <a:rPr lang="en-US" sz="2400" b="1" dirty="0" smtClean="0"/>
              <a:t>24</a:t>
            </a:r>
            <a:r>
              <a:rPr lang="en-US" sz="2400" dirty="0"/>
              <a:t> Then Saul said to Samuel, </a:t>
            </a:r>
            <a:r>
              <a:rPr lang="en-US" sz="2400" u="sng" dirty="0"/>
              <a:t>“I have sinned; </a:t>
            </a:r>
            <a:r>
              <a:rPr lang="en-US" sz="2400" dirty="0"/>
              <a:t>I have indeed transgressed the command of the </a:t>
            </a:r>
            <a:r>
              <a:rPr lang="en-US" sz="2400" cap="small" dirty="0"/>
              <a:t>Lord</a:t>
            </a:r>
            <a:r>
              <a:rPr lang="en-US" sz="2400" dirty="0"/>
              <a:t> and your words, </a:t>
            </a:r>
            <a:r>
              <a:rPr lang="en-US" sz="2400" u="sng" dirty="0"/>
              <a:t>because I feared the people and listened to their voice</a:t>
            </a:r>
            <a:r>
              <a:rPr lang="en-US" sz="2400" dirty="0"/>
              <a:t>. 25 “Now therefore</a:t>
            </a:r>
            <a:r>
              <a:rPr lang="en-US" sz="2400" u="sng" dirty="0"/>
              <a:t>, please pardon my sin</a:t>
            </a:r>
            <a:r>
              <a:rPr lang="en-US" sz="2400" dirty="0"/>
              <a:t> and return with me, that I may worship the </a:t>
            </a:r>
            <a:r>
              <a:rPr lang="en-US" sz="2400" cap="small" dirty="0"/>
              <a:t>Lord</a:t>
            </a:r>
            <a:r>
              <a:rPr lang="en-US" sz="2400" dirty="0" smtClean="0"/>
              <a:t>.”</a:t>
            </a:r>
            <a:endParaRPr lang="en-US" sz="2400" dirty="0"/>
          </a:p>
        </p:txBody>
      </p:sp>
    </p:spTree>
    <p:extLst>
      <p:ext uri="{BB962C8B-B14F-4D97-AF65-F5344CB8AC3E}">
        <p14:creationId xmlns:p14="http://schemas.microsoft.com/office/powerpoint/2010/main" val="848279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2" y="228600"/>
            <a:ext cx="8579893" cy="54591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Saul’s 2</a:t>
            </a:r>
            <a:r>
              <a:rPr lang="en-US" sz="3200" baseline="30000" dirty="0" smtClean="0">
                <a:solidFill>
                  <a:schemeClr val="tx1"/>
                </a:solidFill>
              </a:rPr>
              <a:t>nd</a:t>
            </a:r>
            <a:r>
              <a:rPr lang="en-US" sz="3200" dirty="0" smtClean="0">
                <a:solidFill>
                  <a:schemeClr val="tx1"/>
                </a:solidFill>
              </a:rPr>
              <a:t> Response to Sin</a:t>
            </a:r>
            <a:endParaRPr lang="en-US" sz="2000" dirty="0">
              <a:solidFill>
                <a:schemeClr val="tx1"/>
              </a:solidFill>
            </a:endParaRPr>
          </a:p>
        </p:txBody>
      </p:sp>
      <p:sp>
        <p:nvSpPr>
          <p:cNvPr id="6" name="Rectangle 5"/>
          <p:cNvSpPr/>
          <p:nvPr/>
        </p:nvSpPr>
        <p:spPr>
          <a:xfrm>
            <a:off x="307073" y="1371600"/>
            <a:ext cx="8686802" cy="4154984"/>
          </a:xfrm>
          <a:prstGeom prst="rect">
            <a:avLst/>
          </a:prstGeom>
        </p:spPr>
        <p:txBody>
          <a:bodyPr wrap="square">
            <a:spAutoFit/>
          </a:bodyPr>
          <a:lstStyle/>
          <a:p>
            <a:r>
              <a:rPr lang="en-US" sz="2400" b="1" dirty="0"/>
              <a:t>1 Samuel </a:t>
            </a:r>
            <a:r>
              <a:rPr lang="en-US" sz="2400" b="1" dirty="0" smtClean="0"/>
              <a:t>15:26-30</a:t>
            </a:r>
            <a:r>
              <a:rPr lang="en-US" sz="2400" b="1" dirty="0"/>
              <a:t>		</a:t>
            </a:r>
            <a:endParaRPr lang="en-US" sz="2400" b="1" dirty="0" smtClean="0"/>
          </a:p>
          <a:p>
            <a:r>
              <a:rPr lang="en-US" sz="2400" dirty="0" smtClean="0"/>
              <a:t>26</a:t>
            </a:r>
            <a:r>
              <a:rPr lang="en-US" sz="2400" dirty="0"/>
              <a:t> But Samuel said to Saul, “I will not return with you; for you have rejected the word of the </a:t>
            </a:r>
            <a:r>
              <a:rPr lang="en-US" sz="2400" cap="small" dirty="0"/>
              <a:t>Lord</a:t>
            </a:r>
            <a:r>
              <a:rPr lang="en-US" sz="2400" dirty="0"/>
              <a:t>, and </a:t>
            </a:r>
            <a:r>
              <a:rPr lang="en-US" sz="2400" u="sng" dirty="0"/>
              <a:t>the </a:t>
            </a:r>
            <a:r>
              <a:rPr lang="en-US" sz="2400" u="sng" cap="small" dirty="0"/>
              <a:t>Lord</a:t>
            </a:r>
            <a:r>
              <a:rPr lang="en-US" sz="2400" u="sng" dirty="0"/>
              <a:t> has rejected you from being king over Israel</a:t>
            </a:r>
            <a:r>
              <a:rPr lang="en-US" sz="2400" dirty="0"/>
              <a:t>.” 27 As Samuel turned to go, </a:t>
            </a:r>
            <a:r>
              <a:rPr lang="en-US" sz="2400" i="1" dirty="0"/>
              <a:t>Saul</a:t>
            </a:r>
            <a:r>
              <a:rPr lang="en-US" sz="2400" dirty="0"/>
              <a:t> seized the edge of his robe, and it tore. 28 So Samuel said to him, “</a:t>
            </a:r>
            <a:r>
              <a:rPr lang="en-US" sz="2400" u="sng" dirty="0"/>
              <a:t>The </a:t>
            </a:r>
            <a:r>
              <a:rPr lang="en-US" sz="2400" u="sng" cap="small" dirty="0"/>
              <a:t>Lord</a:t>
            </a:r>
            <a:r>
              <a:rPr lang="en-US" sz="2400" u="sng" dirty="0"/>
              <a:t> has torn the kingdom of Israel from you today and has given it to your neighbor, who is better than you</a:t>
            </a:r>
            <a:r>
              <a:rPr lang="en-US" sz="2400" dirty="0"/>
              <a:t>. 29 “Also the Glory of Israel will not lie or change His mind; for He is not a man that He should change His mind.” 30 Then he said, “</a:t>
            </a:r>
            <a:r>
              <a:rPr lang="en-US" sz="2400" u="sng" dirty="0"/>
              <a:t>I have sinned</a:t>
            </a:r>
            <a:r>
              <a:rPr lang="en-US" sz="2400" dirty="0"/>
              <a:t>; </a:t>
            </a:r>
            <a:r>
              <a:rPr lang="en-US" sz="2400" i="1" dirty="0"/>
              <a:t>but</a:t>
            </a:r>
            <a:r>
              <a:rPr lang="en-US" sz="2400" dirty="0"/>
              <a:t> </a:t>
            </a:r>
            <a:r>
              <a:rPr lang="en-US" sz="2400" u="sng" dirty="0"/>
              <a:t>please honor me now before the elders of my people and before Israel</a:t>
            </a:r>
            <a:r>
              <a:rPr lang="en-US" sz="2400" dirty="0"/>
              <a:t>, and go back with me, that I may worship the </a:t>
            </a:r>
            <a:r>
              <a:rPr lang="en-US" sz="2400" cap="small" dirty="0"/>
              <a:t>Lord</a:t>
            </a:r>
            <a:r>
              <a:rPr lang="en-US" sz="2400" dirty="0"/>
              <a:t> your God.” </a:t>
            </a:r>
          </a:p>
        </p:txBody>
      </p:sp>
    </p:spTree>
    <p:extLst>
      <p:ext uri="{BB962C8B-B14F-4D97-AF65-F5344CB8AC3E}">
        <p14:creationId xmlns:p14="http://schemas.microsoft.com/office/powerpoint/2010/main" val="1991599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60443" y="381000"/>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2</a:t>
            </a:r>
            <a:r>
              <a:rPr lang="en-US" sz="3200" baseline="30000" dirty="0" smtClean="0">
                <a:solidFill>
                  <a:schemeClr val="tx1"/>
                </a:solidFill>
              </a:rPr>
              <a:t>nd</a:t>
            </a:r>
            <a:r>
              <a:rPr lang="en-US" sz="3200" dirty="0" smtClean="0">
                <a:solidFill>
                  <a:schemeClr val="tx1"/>
                </a:solidFill>
              </a:rPr>
              <a:t>  Response to Sin</a:t>
            </a:r>
            <a:endParaRPr lang="en-US" sz="32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8535849"/>
              </p:ext>
            </p:extLst>
          </p:nvPr>
        </p:nvGraphicFramePr>
        <p:xfrm>
          <a:off x="580029" y="2057400"/>
          <a:ext cx="8229600" cy="3322320"/>
        </p:xfrm>
        <a:graphic>
          <a:graphicData uri="http://schemas.openxmlformats.org/drawingml/2006/table">
            <a:tbl>
              <a:tblPr firstRow="1" firstCol="1" bandRow="1">
                <a:tableStyleId>{5C22544A-7EE6-4342-B048-85BDC9FD1C3A}</a:tableStyleId>
              </a:tblPr>
              <a:tblGrid>
                <a:gridCol w="4170696"/>
                <a:gridCol w="4058904"/>
              </a:tblGrid>
              <a:tr h="579120">
                <a:tc>
                  <a:txBody>
                    <a:bodyPr/>
                    <a:lstStyle/>
                    <a:p>
                      <a:pPr marL="0" marR="0" algn="ctr">
                        <a:spcBef>
                          <a:spcPts val="0"/>
                        </a:spcBef>
                        <a:spcAft>
                          <a:spcPts val="0"/>
                        </a:spcAft>
                      </a:pPr>
                      <a:r>
                        <a:rPr lang="en-US" sz="2800" dirty="0">
                          <a:solidFill>
                            <a:schemeClr val="tx1"/>
                          </a:solidFill>
                          <a:effectLst/>
                        </a:rPr>
                        <a:t>Saul</a:t>
                      </a:r>
                      <a:endParaRPr lang="en-US" sz="2800" dirty="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smtClean="0">
                          <a:solidFill>
                            <a:schemeClr val="tx1"/>
                          </a:solidFill>
                          <a:effectLst/>
                        </a:rPr>
                        <a:t>David</a:t>
                      </a:r>
                      <a:endParaRPr lang="en-US" sz="2800" dirty="0">
                        <a:solidFill>
                          <a:schemeClr val="tx1"/>
                        </a:solidFill>
                        <a:effectLst/>
                        <a:latin typeface="Calibri"/>
                        <a:ea typeface="Calibri"/>
                        <a:cs typeface="Times New Roman"/>
                      </a:endParaRPr>
                    </a:p>
                  </a:txBody>
                  <a:tcPr marL="68580" marR="68580" marT="0" marB="0"/>
                </a:tc>
              </a:tr>
              <a:tr h="0">
                <a:tc>
                  <a:txBody>
                    <a:bodyPr/>
                    <a:lstStyle/>
                    <a:p>
                      <a:pPr marL="342900" lvl="0" indent="-342900">
                        <a:spcBef>
                          <a:spcPts val="1200"/>
                        </a:spcBef>
                        <a:spcAft>
                          <a:spcPts val="1200"/>
                        </a:spcAft>
                        <a:buFont typeface="+mj-lt"/>
                        <a:buAutoNum type="arabicPeriod"/>
                      </a:pPr>
                      <a:r>
                        <a:rPr kumimoji="0" lang="en-US" sz="2400" b="0" kern="1200" dirty="0" smtClean="0">
                          <a:solidFill>
                            <a:schemeClr val="tx1"/>
                          </a:solidFill>
                          <a:effectLst/>
                          <a:latin typeface="+mn-lt"/>
                          <a:ea typeface="+mn-ea"/>
                          <a:cs typeface="+mn-cs"/>
                        </a:rPr>
                        <a:t>I have sinned</a:t>
                      </a:r>
                    </a:p>
                    <a:p>
                      <a:pPr marL="800100" lvl="1" indent="-342900">
                        <a:spcBef>
                          <a:spcPts val="1200"/>
                        </a:spcBef>
                        <a:spcAft>
                          <a:spcPts val="1200"/>
                        </a:spcAft>
                        <a:buFont typeface="+mj-lt"/>
                        <a:buAutoNum type="alphaLcPeriod"/>
                      </a:pPr>
                      <a:r>
                        <a:rPr kumimoji="0" lang="en-US" sz="2400" b="0" kern="1200" dirty="0" smtClean="0">
                          <a:solidFill>
                            <a:schemeClr val="tx1"/>
                          </a:solidFill>
                          <a:effectLst/>
                          <a:latin typeface="+mn-lt"/>
                          <a:ea typeface="+mn-ea"/>
                          <a:cs typeface="+mn-cs"/>
                        </a:rPr>
                        <a:t>But because of others</a:t>
                      </a:r>
                    </a:p>
                    <a:p>
                      <a:pPr marL="342900" lvl="0" indent="-342900">
                        <a:spcBef>
                          <a:spcPts val="1200"/>
                        </a:spcBef>
                        <a:spcAft>
                          <a:spcPts val="1200"/>
                        </a:spcAft>
                        <a:buFont typeface="+mj-lt"/>
                        <a:buAutoNum type="arabicPeriod"/>
                      </a:pPr>
                      <a:r>
                        <a:rPr kumimoji="0" lang="en-US" sz="2400" b="0" kern="1200" dirty="0" smtClean="0">
                          <a:solidFill>
                            <a:schemeClr val="tx1"/>
                          </a:solidFill>
                          <a:effectLst/>
                          <a:latin typeface="+mn-lt"/>
                          <a:ea typeface="+mn-ea"/>
                          <a:cs typeface="+mn-cs"/>
                        </a:rPr>
                        <a:t>Pardon my sin and honor me</a:t>
                      </a:r>
                    </a:p>
                    <a:p>
                      <a:pPr>
                        <a:spcBef>
                          <a:spcPts val="1200"/>
                        </a:spcBef>
                        <a:spcAft>
                          <a:spcPts val="1200"/>
                        </a:spcAft>
                      </a:pPr>
                      <a:r>
                        <a:rPr kumimoji="0" lang="en-US" sz="2400" b="0" kern="1200" dirty="0" smtClean="0">
                          <a:solidFill>
                            <a:schemeClr val="tx1"/>
                          </a:solidFill>
                          <a:effectLst/>
                          <a:latin typeface="+mn-lt"/>
                          <a:ea typeface="+mn-ea"/>
                          <a:cs typeface="+mn-cs"/>
                        </a:rPr>
                        <a:t>* Didn’t want the consequence of sin </a:t>
                      </a:r>
                      <a:endParaRPr lang="en-US" sz="24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spcBef>
                          <a:spcPts val="0"/>
                        </a:spcBef>
                        <a:spcAft>
                          <a:spcPts val="0"/>
                        </a:spcAft>
                      </a:pPr>
                      <a:endParaRPr lang="en-US" sz="2400" dirty="0">
                        <a:solidFill>
                          <a:schemeClr val="tx1"/>
                        </a:solidFill>
                        <a:effectLst/>
                        <a:latin typeface="Calibri"/>
                        <a:ea typeface="Calibri"/>
                        <a:cs typeface="Times New Roman"/>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3116446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2" y="228600"/>
            <a:ext cx="8579893" cy="54591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David’s 2</a:t>
            </a:r>
            <a:r>
              <a:rPr lang="en-US" sz="3200" baseline="30000" dirty="0" smtClean="0">
                <a:solidFill>
                  <a:schemeClr val="tx1"/>
                </a:solidFill>
              </a:rPr>
              <a:t>nd</a:t>
            </a:r>
            <a:r>
              <a:rPr lang="en-US" sz="3200" dirty="0" smtClean="0">
                <a:solidFill>
                  <a:schemeClr val="tx1"/>
                </a:solidFill>
              </a:rPr>
              <a:t> Response to Sin</a:t>
            </a:r>
            <a:endParaRPr lang="en-US" sz="2000" dirty="0">
              <a:solidFill>
                <a:schemeClr val="tx1"/>
              </a:solidFill>
            </a:endParaRPr>
          </a:p>
        </p:txBody>
      </p:sp>
      <p:sp>
        <p:nvSpPr>
          <p:cNvPr id="6" name="Rectangle 5"/>
          <p:cNvSpPr/>
          <p:nvPr/>
        </p:nvSpPr>
        <p:spPr>
          <a:xfrm>
            <a:off x="307073" y="794982"/>
            <a:ext cx="8686802" cy="5262979"/>
          </a:xfrm>
          <a:prstGeom prst="rect">
            <a:avLst/>
          </a:prstGeom>
        </p:spPr>
        <p:txBody>
          <a:bodyPr wrap="square">
            <a:spAutoFit/>
          </a:bodyPr>
          <a:lstStyle/>
          <a:p>
            <a:r>
              <a:rPr lang="en-US" sz="2400" b="1" dirty="0"/>
              <a:t>Psalm </a:t>
            </a:r>
            <a:r>
              <a:rPr lang="en-US" sz="2400" b="1" dirty="0" smtClean="0"/>
              <a:t>51:1-9</a:t>
            </a:r>
            <a:r>
              <a:rPr lang="en-US" sz="2400" b="1" dirty="0"/>
              <a:t>		</a:t>
            </a:r>
            <a:endParaRPr lang="en-US" sz="2400" b="1" dirty="0" smtClean="0"/>
          </a:p>
          <a:p>
            <a:r>
              <a:rPr lang="en-US" sz="2400" b="1" dirty="0" smtClean="0"/>
              <a:t>1</a:t>
            </a:r>
            <a:r>
              <a:rPr lang="en-US" sz="2400" dirty="0" smtClean="0"/>
              <a:t> </a:t>
            </a:r>
            <a:r>
              <a:rPr lang="en-US" sz="2400" dirty="0"/>
              <a:t>Be gracious to me, O God, according to Your loving kindness; According to the greatness of Your compassion blot out my transgressions. 2 Wash me thoroughly from my iniquity And cleanse me from my sin. 3 For I know my transgressions, And my sin is ever before me. 4 Against You, You only, I have sinned And done what is evil in Your sight, So that You are justified when You speak And blameless when You judge. </a:t>
            </a:r>
            <a:r>
              <a:rPr lang="en-US" sz="2400" b="1" dirty="0"/>
              <a:t>5</a:t>
            </a:r>
            <a:r>
              <a:rPr lang="en-US" sz="2400" dirty="0"/>
              <a:t> Behold, I was brought forth in iniquity, And in sin my mother conceived me. 6 Behold, You desire truth in the innermost being, And in the hidden part You will make me know wisdom. 7 Purify me with hyssop, and I shall be clean; Wash me, and I shall be whiter than snow. 8 Make me to hear joy and gladness, Let the bones which You have broken rejoice. 9 Hide Your face from my sins And blot out all my iniquities. </a:t>
            </a:r>
          </a:p>
        </p:txBody>
      </p:sp>
    </p:spTree>
    <p:extLst>
      <p:ext uri="{BB962C8B-B14F-4D97-AF65-F5344CB8AC3E}">
        <p14:creationId xmlns:p14="http://schemas.microsoft.com/office/powerpoint/2010/main" val="951783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2" y="228600"/>
            <a:ext cx="8579893" cy="54591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David’s 2</a:t>
            </a:r>
            <a:r>
              <a:rPr lang="en-US" sz="3200" baseline="30000" dirty="0" smtClean="0">
                <a:solidFill>
                  <a:schemeClr val="tx1"/>
                </a:solidFill>
              </a:rPr>
              <a:t>nd</a:t>
            </a:r>
            <a:r>
              <a:rPr lang="en-US" sz="3200" dirty="0" smtClean="0">
                <a:solidFill>
                  <a:schemeClr val="tx1"/>
                </a:solidFill>
              </a:rPr>
              <a:t> Response to Sin</a:t>
            </a:r>
            <a:endParaRPr lang="en-US" sz="2000" dirty="0">
              <a:solidFill>
                <a:schemeClr val="tx1"/>
              </a:solidFill>
            </a:endParaRPr>
          </a:p>
        </p:txBody>
      </p:sp>
      <p:sp>
        <p:nvSpPr>
          <p:cNvPr id="6" name="Rectangle 5"/>
          <p:cNvSpPr/>
          <p:nvPr/>
        </p:nvSpPr>
        <p:spPr>
          <a:xfrm>
            <a:off x="307073" y="794982"/>
            <a:ext cx="8686802" cy="5632311"/>
          </a:xfrm>
          <a:prstGeom prst="rect">
            <a:avLst/>
          </a:prstGeom>
        </p:spPr>
        <p:txBody>
          <a:bodyPr wrap="square">
            <a:spAutoFit/>
          </a:bodyPr>
          <a:lstStyle/>
          <a:p>
            <a:r>
              <a:rPr lang="en-US" sz="2400" b="1" dirty="0"/>
              <a:t>Psalm </a:t>
            </a:r>
            <a:r>
              <a:rPr lang="en-US" sz="2400" b="1" dirty="0" smtClean="0"/>
              <a:t>51:10-19</a:t>
            </a:r>
            <a:r>
              <a:rPr lang="en-US" sz="2400" b="1" dirty="0"/>
              <a:t>		</a:t>
            </a:r>
            <a:endParaRPr lang="en-US" sz="2400" b="1" dirty="0" smtClean="0"/>
          </a:p>
          <a:p>
            <a:r>
              <a:rPr lang="en-US" sz="2400" b="1" dirty="0" smtClean="0"/>
              <a:t>10</a:t>
            </a:r>
            <a:r>
              <a:rPr lang="en-US" sz="2400" dirty="0"/>
              <a:t> Create in me a clean heart, O God, And renew a steadfast spirit within me. 11 Do not cast me away from Your presence And do not take Your Holy Spirit from me. 12 Restore to me the joy of Your salvation And sustain me with a willing spirit. 13 </a:t>
            </a:r>
            <a:r>
              <a:rPr lang="en-US" sz="2400" i="1" dirty="0"/>
              <a:t>Then</a:t>
            </a:r>
            <a:r>
              <a:rPr lang="en-US" sz="2400" dirty="0"/>
              <a:t> I will teach transgressors Your ways, And sinners will be converted to You. </a:t>
            </a:r>
            <a:r>
              <a:rPr lang="en-US" sz="2400" b="1" dirty="0"/>
              <a:t>14</a:t>
            </a:r>
            <a:r>
              <a:rPr lang="en-US" sz="2400" dirty="0"/>
              <a:t> Deliver me from blood guiltiness, O God, the God of my salvation; </a:t>
            </a:r>
            <a:r>
              <a:rPr lang="en-US" sz="2400" i="1" dirty="0"/>
              <a:t>Then</a:t>
            </a:r>
            <a:r>
              <a:rPr lang="en-US" sz="2400" dirty="0"/>
              <a:t> my tongue will joyfully sing of Your righteousness. 15 O Lord, open my lips, That my mouth may declare Your praise. 16 For You do not delight in sacrifice, otherwise I would give it; You are not pleased with burnt offering. 17 The sacrifices of God are a broken spirit; A broken and a contrite heart, O God, You will not despise. </a:t>
            </a:r>
            <a:r>
              <a:rPr lang="en-US" sz="2400" b="1" dirty="0"/>
              <a:t>18</a:t>
            </a:r>
            <a:r>
              <a:rPr lang="en-US" sz="2400" dirty="0"/>
              <a:t> By Your favor do good to Zion; Build the walls of Jerusalem. 19 Then You will delight in righteous sacrifices, In burnt offering and whole burnt offering; Then young bulls will be offered on Your altar. </a:t>
            </a:r>
          </a:p>
        </p:txBody>
      </p:sp>
    </p:spTree>
    <p:extLst>
      <p:ext uri="{BB962C8B-B14F-4D97-AF65-F5344CB8AC3E}">
        <p14:creationId xmlns:p14="http://schemas.microsoft.com/office/powerpoint/2010/main" val="4227427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60443" y="381000"/>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2</a:t>
            </a:r>
            <a:r>
              <a:rPr lang="en-US" sz="3200" baseline="30000" dirty="0" smtClean="0">
                <a:solidFill>
                  <a:schemeClr val="tx1"/>
                </a:solidFill>
              </a:rPr>
              <a:t>nd</a:t>
            </a:r>
            <a:r>
              <a:rPr lang="en-US" sz="3200" dirty="0" smtClean="0">
                <a:solidFill>
                  <a:schemeClr val="tx1"/>
                </a:solidFill>
              </a:rPr>
              <a:t>  Response to Sin</a:t>
            </a:r>
            <a:endParaRPr lang="en-US" sz="32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47779833"/>
              </p:ext>
            </p:extLst>
          </p:nvPr>
        </p:nvGraphicFramePr>
        <p:xfrm>
          <a:off x="539085" y="1634320"/>
          <a:ext cx="8229600" cy="4385480"/>
        </p:xfrm>
        <a:graphic>
          <a:graphicData uri="http://schemas.openxmlformats.org/drawingml/2006/table">
            <a:tbl>
              <a:tblPr firstRow="1" firstCol="1" bandRow="1">
                <a:tableStyleId>{5C22544A-7EE6-4342-B048-85BDC9FD1C3A}</a:tableStyleId>
              </a:tblPr>
              <a:tblGrid>
                <a:gridCol w="4170696"/>
                <a:gridCol w="4058904"/>
              </a:tblGrid>
              <a:tr h="626497">
                <a:tc>
                  <a:txBody>
                    <a:bodyPr/>
                    <a:lstStyle/>
                    <a:p>
                      <a:pPr marL="0" marR="0" algn="ctr">
                        <a:spcBef>
                          <a:spcPts val="0"/>
                        </a:spcBef>
                        <a:spcAft>
                          <a:spcPts val="0"/>
                        </a:spcAft>
                      </a:pPr>
                      <a:r>
                        <a:rPr lang="en-US" sz="2800" dirty="0">
                          <a:solidFill>
                            <a:schemeClr val="tx1"/>
                          </a:solidFill>
                          <a:effectLst/>
                        </a:rPr>
                        <a:t>Saul</a:t>
                      </a:r>
                      <a:endParaRPr lang="en-US" sz="2800" dirty="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smtClean="0">
                          <a:solidFill>
                            <a:schemeClr val="tx1"/>
                          </a:solidFill>
                          <a:effectLst/>
                        </a:rPr>
                        <a:t>David</a:t>
                      </a:r>
                      <a:endParaRPr lang="en-US" sz="2800" dirty="0">
                        <a:solidFill>
                          <a:schemeClr val="tx1"/>
                        </a:solidFill>
                        <a:effectLst/>
                        <a:latin typeface="Calibri"/>
                        <a:ea typeface="Calibri"/>
                        <a:cs typeface="Times New Roman"/>
                      </a:endParaRPr>
                    </a:p>
                  </a:txBody>
                  <a:tcPr marL="68580" marR="68580" marT="0" marB="0"/>
                </a:tc>
              </a:tr>
              <a:tr h="3758983">
                <a:tc>
                  <a:txBody>
                    <a:bodyPr/>
                    <a:lstStyle/>
                    <a:p>
                      <a:pPr marL="342900" lvl="0" indent="-342900">
                        <a:spcBef>
                          <a:spcPts val="600"/>
                        </a:spcBef>
                        <a:spcAft>
                          <a:spcPts val="600"/>
                        </a:spcAft>
                        <a:buFont typeface="+mj-lt"/>
                        <a:buAutoNum type="arabicPeriod"/>
                      </a:pPr>
                      <a:r>
                        <a:rPr kumimoji="0" lang="en-US" sz="2400" b="0" kern="1200" dirty="0" smtClean="0">
                          <a:solidFill>
                            <a:schemeClr val="tx1"/>
                          </a:solidFill>
                          <a:effectLst/>
                          <a:latin typeface="+mn-lt"/>
                          <a:ea typeface="+mn-ea"/>
                          <a:cs typeface="+mn-cs"/>
                        </a:rPr>
                        <a:t>I have sinned</a:t>
                      </a:r>
                    </a:p>
                    <a:p>
                      <a:pPr marL="800100" lvl="1" indent="-342900">
                        <a:spcBef>
                          <a:spcPts val="600"/>
                        </a:spcBef>
                        <a:spcAft>
                          <a:spcPts val="600"/>
                        </a:spcAft>
                        <a:buFont typeface="+mj-lt"/>
                        <a:buAutoNum type="alphaLcPeriod"/>
                      </a:pPr>
                      <a:r>
                        <a:rPr kumimoji="0" lang="en-US" sz="2400" b="0" kern="1200" dirty="0" smtClean="0">
                          <a:solidFill>
                            <a:schemeClr val="tx1"/>
                          </a:solidFill>
                          <a:effectLst/>
                          <a:latin typeface="+mn-lt"/>
                          <a:ea typeface="+mn-ea"/>
                          <a:cs typeface="+mn-cs"/>
                        </a:rPr>
                        <a:t>But because of others</a:t>
                      </a:r>
                    </a:p>
                    <a:p>
                      <a:pPr marL="342900" lvl="0" indent="-342900">
                        <a:spcBef>
                          <a:spcPts val="600"/>
                        </a:spcBef>
                        <a:spcAft>
                          <a:spcPts val="600"/>
                        </a:spcAft>
                        <a:buFont typeface="+mj-lt"/>
                        <a:buAutoNum type="arabicPeriod"/>
                      </a:pPr>
                      <a:r>
                        <a:rPr kumimoji="0" lang="en-US" sz="2400" b="0" kern="1200" dirty="0" smtClean="0">
                          <a:solidFill>
                            <a:schemeClr val="tx1"/>
                          </a:solidFill>
                          <a:effectLst/>
                          <a:latin typeface="+mn-lt"/>
                          <a:ea typeface="+mn-ea"/>
                          <a:cs typeface="+mn-cs"/>
                        </a:rPr>
                        <a:t>Pardon my sin and honor me</a:t>
                      </a:r>
                    </a:p>
                    <a:p>
                      <a:pPr>
                        <a:spcBef>
                          <a:spcPts val="600"/>
                        </a:spcBef>
                        <a:spcAft>
                          <a:spcPts val="600"/>
                        </a:spcAft>
                      </a:pPr>
                      <a:r>
                        <a:rPr kumimoji="0" lang="en-US" sz="2400" b="0" kern="1200" dirty="0" smtClean="0">
                          <a:solidFill>
                            <a:schemeClr val="tx1"/>
                          </a:solidFill>
                          <a:effectLst/>
                          <a:latin typeface="+mn-lt"/>
                          <a:ea typeface="+mn-ea"/>
                          <a:cs typeface="+mn-cs"/>
                        </a:rPr>
                        <a:t>* Didn’t want the consequence of sin </a:t>
                      </a:r>
                      <a:endParaRPr lang="en-US" sz="24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lvl="0" indent="-342900">
                        <a:spcBef>
                          <a:spcPts val="600"/>
                        </a:spcBef>
                        <a:spcAft>
                          <a:spcPts val="600"/>
                        </a:spcAft>
                        <a:buFont typeface="+mj-lt"/>
                        <a:buAutoNum type="arabicPeriod"/>
                      </a:pPr>
                      <a:r>
                        <a:rPr kumimoji="0" lang="en-US" sz="2400" kern="1200" dirty="0" smtClean="0">
                          <a:solidFill>
                            <a:schemeClr val="dk1"/>
                          </a:solidFill>
                          <a:effectLst/>
                          <a:latin typeface="+mn-lt"/>
                          <a:ea typeface="+mn-ea"/>
                          <a:cs typeface="+mn-cs"/>
                        </a:rPr>
                        <a:t>My sin is ever before me</a:t>
                      </a:r>
                    </a:p>
                    <a:p>
                      <a:pPr marL="342900" lvl="0" indent="-342900">
                        <a:spcBef>
                          <a:spcPts val="600"/>
                        </a:spcBef>
                        <a:spcAft>
                          <a:spcPts val="600"/>
                        </a:spcAft>
                        <a:buFont typeface="+mj-lt"/>
                        <a:buAutoNum type="arabicPeriod"/>
                      </a:pPr>
                      <a:r>
                        <a:rPr kumimoji="0" lang="en-US" sz="2400" kern="1200" dirty="0" smtClean="0">
                          <a:solidFill>
                            <a:schemeClr val="dk1"/>
                          </a:solidFill>
                          <a:effectLst/>
                          <a:latin typeface="+mn-lt"/>
                          <a:ea typeface="+mn-ea"/>
                          <a:cs typeface="+mn-cs"/>
                        </a:rPr>
                        <a:t>Blot out my iniquities </a:t>
                      </a:r>
                    </a:p>
                    <a:p>
                      <a:pPr marL="342900" lvl="0" indent="-342900">
                        <a:spcBef>
                          <a:spcPts val="600"/>
                        </a:spcBef>
                        <a:spcAft>
                          <a:spcPts val="600"/>
                        </a:spcAft>
                        <a:buFont typeface="+mj-lt"/>
                        <a:buAutoNum type="arabicPeriod"/>
                      </a:pPr>
                      <a:r>
                        <a:rPr kumimoji="0" lang="en-US" sz="2400" kern="1200" dirty="0" smtClean="0">
                          <a:solidFill>
                            <a:schemeClr val="dk1"/>
                          </a:solidFill>
                          <a:effectLst/>
                          <a:latin typeface="+mn-lt"/>
                          <a:ea typeface="+mn-ea"/>
                          <a:cs typeface="+mn-cs"/>
                        </a:rPr>
                        <a:t>Create in me a clean heart</a:t>
                      </a:r>
                    </a:p>
                    <a:p>
                      <a:pPr marL="342900" lvl="0" indent="-342900">
                        <a:spcBef>
                          <a:spcPts val="600"/>
                        </a:spcBef>
                        <a:spcAft>
                          <a:spcPts val="600"/>
                        </a:spcAft>
                        <a:buFont typeface="+mj-lt"/>
                        <a:buAutoNum type="arabicPeriod"/>
                      </a:pPr>
                      <a:r>
                        <a:rPr kumimoji="0" lang="en-US" sz="2400" kern="1200" dirty="0" smtClean="0">
                          <a:solidFill>
                            <a:schemeClr val="dk1"/>
                          </a:solidFill>
                          <a:effectLst/>
                          <a:latin typeface="+mn-lt"/>
                          <a:ea typeface="+mn-ea"/>
                          <a:cs typeface="+mn-cs"/>
                        </a:rPr>
                        <a:t>Renew a steadfast spirit</a:t>
                      </a:r>
                    </a:p>
                    <a:p>
                      <a:pPr marL="342900" lvl="0" indent="-342900">
                        <a:spcBef>
                          <a:spcPts val="600"/>
                        </a:spcBef>
                        <a:spcAft>
                          <a:spcPts val="600"/>
                        </a:spcAft>
                        <a:buFont typeface="+mj-lt"/>
                        <a:buAutoNum type="arabicPeriod"/>
                      </a:pPr>
                      <a:r>
                        <a:rPr kumimoji="0" lang="en-US" sz="2400" kern="1200" dirty="0" smtClean="0">
                          <a:solidFill>
                            <a:schemeClr val="dk1"/>
                          </a:solidFill>
                          <a:effectLst/>
                          <a:latin typeface="+mn-lt"/>
                          <a:ea typeface="+mn-ea"/>
                          <a:cs typeface="+mn-cs"/>
                        </a:rPr>
                        <a:t>I have nothing to offer</a:t>
                      </a:r>
                    </a:p>
                    <a:p>
                      <a:pPr marL="342900" lvl="0" indent="-342900">
                        <a:spcBef>
                          <a:spcPts val="600"/>
                        </a:spcBef>
                        <a:spcAft>
                          <a:spcPts val="600"/>
                        </a:spcAft>
                        <a:buFont typeface="+mj-lt"/>
                        <a:buAutoNum type="arabicPeriod"/>
                      </a:pPr>
                      <a:r>
                        <a:rPr kumimoji="0" lang="en-US" sz="2400" kern="1200" dirty="0" smtClean="0">
                          <a:solidFill>
                            <a:schemeClr val="dk1"/>
                          </a:solidFill>
                          <a:effectLst/>
                          <a:latin typeface="+mn-lt"/>
                          <a:ea typeface="+mn-ea"/>
                          <a:cs typeface="+mn-cs"/>
                        </a:rPr>
                        <a:t>Do good to Zion</a:t>
                      </a:r>
                    </a:p>
                    <a:p>
                      <a:pPr>
                        <a:spcBef>
                          <a:spcPts val="600"/>
                        </a:spcBef>
                        <a:spcAft>
                          <a:spcPts val="600"/>
                        </a:spcAft>
                      </a:pPr>
                      <a:r>
                        <a:rPr kumimoji="0" lang="en-US" sz="2400" kern="1200" dirty="0" smtClean="0">
                          <a:solidFill>
                            <a:schemeClr val="dk1"/>
                          </a:solidFill>
                          <a:effectLst/>
                          <a:latin typeface="+mn-lt"/>
                          <a:ea typeface="+mn-ea"/>
                          <a:cs typeface="+mn-cs"/>
                        </a:rPr>
                        <a:t>* Didn’t want to be sinful </a:t>
                      </a:r>
                      <a:endParaRPr lang="en-US" sz="3200" dirty="0">
                        <a:solidFill>
                          <a:schemeClr val="tx1"/>
                        </a:solidFill>
                        <a:effectLst/>
                        <a:latin typeface="Calibri"/>
                        <a:ea typeface="Calibri"/>
                        <a:cs typeface="Times New Roman"/>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2600138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786825"/>
            <a:ext cx="1241946" cy="584775"/>
          </a:xfrm>
          <a:prstGeom prst="rect">
            <a:avLst/>
          </a:prstGeom>
        </p:spPr>
        <p:txBody>
          <a:bodyPr wrap="square">
            <a:spAutoFit/>
          </a:bodyPr>
          <a:lstStyle/>
          <a:p>
            <a:r>
              <a:rPr lang="en-US" sz="3200" b="1" dirty="0" smtClean="0"/>
              <a:t>Saul</a:t>
            </a:r>
            <a:endParaRPr lang="en-US" sz="3200" dirty="0"/>
          </a:p>
        </p:txBody>
      </p:sp>
      <p:sp>
        <p:nvSpPr>
          <p:cNvPr id="5" name="Title 3"/>
          <p:cNvSpPr txBox="1">
            <a:spLocks/>
          </p:cNvSpPr>
          <p:nvPr/>
        </p:nvSpPr>
        <p:spPr>
          <a:xfrm>
            <a:off x="228600" y="0"/>
            <a:ext cx="8579893" cy="7620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Summary of How the Two Kings Handled Sin</a:t>
            </a:r>
            <a:endParaRPr lang="en-US" sz="3200" dirty="0">
              <a:solidFill>
                <a:schemeClr val="tx1"/>
              </a:solidFill>
            </a:endParaRPr>
          </a:p>
        </p:txBody>
      </p:sp>
      <p:cxnSp>
        <p:nvCxnSpPr>
          <p:cNvPr id="3" name="Straight Connector 2"/>
          <p:cNvCxnSpPr/>
          <p:nvPr/>
        </p:nvCxnSpPr>
        <p:spPr>
          <a:xfrm>
            <a:off x="4518546" y="1371600"/>
            <a:ext cx="0" cy="5216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18546" y="1411503"/>
            <a:ext cx="4289947" cy="4185761"/>
          </a:xfrm>
          <a:prstGeom prst="rect">
            <a:avLst/>
          </a:prstGeom>
        </p:spPr>
        <p:txBody>
          <a:bodyPr wrap="square">
            <a:spAutoFit/>
          </a:bodyPr>
          <a:lstStyle/>
          <a:p>
            <a:pPr marL="800100" lvl="1" indent="-342900">
              <a:spcBef>
                <a:spcPts val="600"/>
              </a:spcBef>
              <a:spcAft>
                <a:spcPts val="600"/>
              </a:spcAft>
              <a:buFont typeface="+mj-lt"/>
              <a:buAutoNum type="arabicPeriod"/>
            </a:pPr>
            <a:r>
              <a:rPr lang="en-US" sz="2400" dirty="0"/>
              <a:t>He recognized it</a:t>
            </a:r>
          </a:p>
          <a:p>
            <a:pPr marL="800100" lvl="1" indent="-342900">
              <a:spcBef>
                <a:spcPts val="600"/>
              </a:spcBef>
              <a:spcAft>
                <a:spcPts val="600"/>
              </a:spcAft>
              <a:buFont typeface="+mj-lt"/>
              <a:buAutoNum type="arabicPeriod"/>
            </a:pPr>
            <a:r>
              <a:rPr lang="en-US" sz="2400" dirty="0"/>
              <a:t>He was sincerely sorry and hurt by it</a:t>
            </a:r>
          </a:p>
          <a:p>
            <a:pPr marL="800100" lvl="1" indent="-342900">
              <a:spcBef>
                <a:spcPts val="600"/>
              </a:spcBef>
              <a:spcAft>
                <a:spcPts val="600"/>
              </a:spcAft>
              <a:buFont typeface="+mj-lt"/>
              <a:buAutoNum type="arabicPeriod"/>
            </a:pPr>
            <a:r>
              <a:rPr lang="en-US" sz="2400" dirty="0"/>
              <a:t>He admitted and confessed it</a:t>
            </a:r>
          </a:p>
          <a:p>
            <a:pPr marL="800100" lvl="1" indent="-342900">
              <a:spcBef>
                <a:spcPts val="600"/>
              </a:spcBef>
              <a:spcAft>
                <a:spcPts val="600"/>
              </a:spcAft>
              <a:buFont typeface="+mj-lt"/>
              <a:buAutoNum type="arabicPeriod"/>
            </a:pPr>
            <a:r>
              <a:rPr lang="en-US" sz="2400" dirty="0"/>
              <a:t>He repented of it</a:t>
            </a:r>
          </a:p>
          <a:p>
            <a:pPr marL="800100" lvl="1" indent="-342900">
              <a:spcBef>
                <a:spcPts val="600"/>
              </a:spcBef>
              <a:spcAft>
                <a:spcPts val="600"/>
              </a:spcAft>
              <a:buFont typeface="+mj-lt"/>
              <a:buAutoNum type="arabicPeriod"/>
            </a:pPr>
            <a:r>
              <a:rPr lang="en-US" sz="2400" dirty="0"/>
              <a:t>He asked forgiveness for it</a:t>
            </a:r>
          </a:p>
          <a:p>
            <a:pPr marL="800100" lvl="1" indent="-342900">
              <a:spcBef>
                <a:spcPts val="600"/>
              </a:spcBef>
              <a:spcAft>
                <a:spcPts val="600"/>
              </a:spcAft>
              <a:buFont typeface="+mj-lt"/>
              <a:buAutoNum type="arabicPeriod"/>
            </a:pPr>
            <a:r>
              <a:rPr lang="en-US" sz="2400" dirty="0"/>
              <a:t>He asked for God to give him a pure heart and spirit</a:t>
            </a:r>
          </a:p>
        </p:txBody>
      </p:sp>
      <p:sp>
        <p:nvSpPr>
          <p:cNvPr id="7" name="Rectangle 6"/>
          <p:cNvSpPr/>
          <p:nvPr/>
        </p:nvSpPr>
        <p:spPr>
          <a:xfrm>
            <a:off x="61416" y="1371600"/>
            <a:ext cx="4419599" cy="4555093"/>
          </a:xfrm>
          <a:prstGeom prst="rect">
            <a:avLst/>
          </a:prstGeom>
        </p:spPr>
        <p:txBody>
          <a:bodyPr wrap="square">
            <a:spAutoFit/>
          </a:bodyPr>
          <a:lstStyle/>
          <a:p>
            <a:pPr marL="800100" lvl="1" indent="-342900">
              <a:spcBef>
                <a:spcPts val="600"/>
              </a:spcBef>
              <a:spcAft>
                <a:spcPts val="600"/>
              </a:spcAft>
              <a:buFont typeface="+mj-lt"/>
              <a:buAutoNum type="arabicPeriod"/>
            </a:pPr>
            <a:r>
              <a:rPr lang="en-US" sz="2400" dirty="0"/>
              <a:t>He would not recognize it</a:t>
            </a:r>
          </a:p>
          <a:p>
            <a:pPr marL="800100" lvl="1" indent="-342900">
              <a:spcBef>
                <a:spcPts val="600"/>
              </a:spcBef>
              <a:spcAft>
                <a:spcPts val="600"/>
              </a:spcAft>
              <a:buFont typeface="+mj-lt"/>
              <a:buAutoNum type="arabicPeriod"/>
            </a:pPr>
            <a:r>
              <a:rPr lang="en-US" sz="2400" dirty="0"/>
              <a:t>He denied it</a:t>
            </a:r>
          </a:p>
          <a:p>
            <a:pPr marL="800100" lvl="1" indent="-342900">
              <a:spcBef>
                <a:spcPts val="600"/>
              </a:spcBef>
              <a:spcAft>
                <a:spcPts val="600"/>
              </a:spcAft>
              <a:buFont typeface="+mj-lt"/>
              <a:buAutoNum type="arabicPeriod"/>
            </a:pPr>
            <a:r>
              <a:rPr lang="en-US" sz="2400" dirty="0"/>
              <a:t>He justified it</a:t>
            </a:r>
          </a:p>
          <a:p>
            <a:pPr marL="800100" lvl="1" indent="-342900">
              <a:spcBef>
                <a:spcPts val="600"/>
              </a:spcBef>
              <a:spcAft>
                <a:spcPts val="600"/>
              </a:spcAft>
              <a:buFont typeface="+mj-lt"/>
              <a:buAutoNum type="arabicPeriod"/>
            </a:pPr>
            <a:r>
              <a:rPr lang="en-US" sz="2400" dirty="0"/>
              <a:t>He blamed it on others</a:t>
            </a:r>
          </a:p>
          <a:p>
            <a:pPr marL="800100" lvl="1" indent="-342900">
              <a:spcBef>
                <a:spcPts val="600"/>
              </a:spcBef>
              <a:spcAft>
                <a:spcPts val="600"/>
              </a:spcAft>
              <a:buFont typeface="+mj-lt"/>
              <a:buAutoNum type="arabicPeriod"/>
            </a:pPr>
            <a:r>
              <a:rPr lang="en-US" sz="2400" dirty="0"/>
              <a:t>He only asked for forgiveness to avoid sin’s consequences</a:t>
            </a:r>
          </a:p>
          <a:p>
            <a:pPr marL="800100" lvl="1" indent="-342900">
              <a:spcBef>
                <a:spcPts val="600"/>
              </a:spcBef>
              <a:spcAft>
                <a:spcPts val="600"/>
              </a:spcAft>
              <a:buFont typeface="+mj-lt"/>
              <a:buAutoNum type="arabicPeriod"/>
            </a:pPr>
            <a:r>
              <a:rPr lang="en-US" sz="2400" dirty="0"/>
              <a:t>He never showed concern for the state of his heart or soul</a:t>
            </a:r>
          </a:p>
        </p:txBody>
      </p:sp>
      <p:sp>
        <p:nvSpPr>
          <p:cNvPr id="9" name="Rectangle 8"/>
          <p:cNvSpPr/>
          <p:nvPr/>
        </p:nvSpPr>
        <p:spPr>
          <a:xfrm>
            <a:off x="6019800" y="786825"/>
            <a:ext cx="1241946" cy="584775"/>
          </a:xfrm>
          <a:prstGeom prst="rect">
            <a:avLst/>
          </a:prstGeom>
        </p:spPr>
        <p:txBody>
          <a:bodyPr wrap="square">
            <a:spAutoFit/>
          </a:bodyPr>
          <a:lstStyle/>
          <a:p>
            <a:r>
              <a:rPr lang="en-US" sz="3200" b="1" dirty="0" smtClean="0"/>
              <a:t>David</a:t>
            </a:r>
            <a:endParaRPr lang="en-US" sz="3200" dirty="0"/>
          </a:p>
        </p:txBody>
      </p:sp>
    </p:spTree>
    <p:extLst>
      <p:ext uri="{BB962C8B-B14F-4D97-AF65-F5344CB8AC3E}">
        <p14:creationId xmlns:p14="http://schemas.microsoft.com/office/powerpoint/2010/main" val="280307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28599" y="1137"/>
            <a:ext cx="8579893" cy="1294264"/>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Are We Like Saul?</a:t>
            </a:r>
          </a:p>
          <a:p>
            <a:pPr algn="ctr"/>
            <a:r>
              <a:rPr lang="en-US" sz="3200" dirty="0" smtClean="0">
                <a:solidFill>
                  <a:schemeClr val="tx1"/>
                </a:solidFill>
              </a:rPr>
              <a:t>Do We Train Our Children To Be Like Saul?</a:t>
            </a:r>
            <a:endParaRPr lang="en-US" sz="3200" dirty="0">
              <a:solidFill>
                <a:schemeClr val="tx1"/>
              </a:solidFill>
            </a:endParaRPr>
          </a:p>
        </p:txBody>
      </p:sp>
      <p:sp>
        <p:nvSpPr>
          <p:cNvPr id="9" name="Rectangle 8"/>
          <p:cNvSpPr/>
          <p:nvPr/>
        </p:nvSpPr>
        <p:spPr>
          <a:xfrm>
            <a:off x="-1600200" y="1003013"/>
            <a:ext cx="1241946" cy="584775"/>
          </a:xfrm>
          <a:prstGeom prst="rect">
            <a:avLst/>
          </a:prstGeom>
        </p:spPr>
        <p:txBody>
          <a:bodyPr wrap="square">
            <a:spAutoFit/>
          </a:bodyPr>
          <a:lstStyle/>
          <a:p>
            <a:r>
              <a:rPr lang="en-US" sz="3200" b="1" dirty="0" smtClean="0"/>
              <a:t>David</a:t>
            </a:r>
            <a:endParaRPr lang="en-US" sz="32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69" y="1618494"/>
            <a:ext cx="8494324" cy="478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94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2" y="228600"/>
            <a:ext cx="8579893" cy="54591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A New Testament Saul and David</a:t>
            </a:r>
            <a:endParaRPr lang="en-US" sz="2000" dirty="0">
              <a:solidFill>
                <a:schemeClr val="tx1"/>
              </a:solidFill>
            </a:endParaRPr>
          </a:p>
        </p:txBody>
      </p:sp>
      <p:sp>
        <p:nvSpPr>
          <p:cNvPr id="6" name="Rectangle 5"/>
          <p:cNvSpPr/>
          <p:nvPr/>
        </p:nvSpPr>
        <p:spPr>
          <a:xfrm>
            <a:off x="307073" y="1219200"/>
            <a:ext cx="8686802" cy="4154984"/>
          </a:xfrm>
          <a:prstGeom prst="rect">
            <a:avLst/>
          </a:prstGeom>
        </p:spPr>
        <p:txBody>
          <a:bodyPr wrap="square">
            <a:spAutoFit/>
          </a:bodyPr>
          <a:lstStyle/>
          <a:p>
            <a:r>
              <a:rPr lang="en-US" sz="2400" b="1" dirty="0"/>
              <a:t>Luke 18:10–14		</a:t>
            </a:r>
            <a:endParaRPr lang="en-US" sz="2400" b="1" dirty="0" smtClean="0"/>
          </a:p>
          <a:p>
            <a:r>
              <a:rPr lang="en-US" sz="2400" b="1" dirty="0" smtClean="0"/>
              <a:t>10 </a:t>
            </a:r>
            <a:r>
              <a:rPr lang="en-US" sz="2400" dirty="0"/>
              <a:t>“Two men went up into the temple to pray, one a Pharisee and the other a tax collector. </a:t>
            </a:r>
            <a:r>
              <a:rPr lang="en-US" sz="2400" b="1" dirty="0"/>
              <a:t>11 </a:t>
            </a:r>
            <a:r>
              <a:rPr lang="en-US" sz="2400" dirty="0"/>
              <a:t>The Pharisee, standing by himself, prayed thus: ‘God, I thank you that I am not like other men, </a:t>
            </a:r>
            <a:r>
              <a:rPr lang="en-US" sz="2400" dirty="0" err="1"/>
              <a:t>extortioners</a:t>
            </a:r>
            <a:r>
              <a:rPr lang="en-US" sz="2400" dirty="0"/>
              <a:t>, unjust, adulterers, or even like this tax collector. </a:t>
            </a:r>
            <a:r>
              <a:rPr lang="en-US" sz="2400" b="1" dirty="0"/>
              <a:t>12 </a:t>
            </a:r>
            <a:r>
              <a:rPr lang="en-US" sz="2400" dirty="0"/>
              <a:t>I fast twice a week; I give tithes of all that I get.’ </a:t>
            </a:r>
            <a:r>
              <a:rPr lang="en-US" sz="2400" b="1" dirty="0"/>
              <a:t>13 </a:t>
            </a:r>
            <a:r>
              <a:rPr lang="en-US" sz="2400" dirty="0"/>
              <a:t>But the tax collector, standing far off, would not even lift up his eyes to heaven, but beat his breast, saying, ‘God, be merciful to me, a sinner!’ </a:t>
            </a:r>
            <a:r>
              <a:rPr lang="en-US" sz="2400" b="1" dirty="0"/>
              <a:t>14 </a:t>
            </a:r>
            <a:r>
              <a:rPr lang="en-US" sz="2400" dirty="0"/>
              <a:t>I tell you, this man went down to his house justified, rather than the other. For everyone who exalts himself will be humbled, but the one who humbles himself will be exalted.”</a:t>
            </a:r>
          </a:p>
        </p:txBody>
      </p:sp>
    </p:spTree>
    <p:extLst>
      <p:ext uri="{BB962C8B-B14F-4D97-AF65-F5344CB8AC3E}">
        <p14:creationId xmlns:p14="http://schemas.microsoft.com/office/powerpoint/2010/main" val="1820590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2" y="228600"/>
            <a:ext cx="8579893" cy="54591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The Proverbial Log Jam</a:t>
            </a:r>
            <a:endParaRPr lang="en-US" sz="2000" dirty="0">
              <a:solidFill>
                <a:schemeClr val="tx1"/>
              </a:solidFill>
            </a:endParaRPr>
          </a:p>
        </p:txBody>
      </p:sp>
      <p:sp>
        <p:nvSpPr>
          <p:cNvPr id="6" name="Rectangle 5"/>
          <p:cNvSpPr/>
          <p:nvPr/>
        </p:nvSpPr>
        <p:spPr>
          <a:xfrm>
            <a:off x="307073" y="1600200"/>
            <a:ext cx="8686802" cy="3416320"/>
          </a:xfrm>
          <a:prstGeom prst="rect">
            <a:avLst/>
          </a:prstGeom>
        </p:spPr>
        <p:txBody>
          <a:bodyPr wrap="square">
            <a:spAutoFit/>
          </a:bodyPr>
          <a:lstStyle/>
          <a:p>
            <a:r>
              <a:rPr lang="en-US" sz="2400" b="1" dirty="0"/>
              <a:t>Matthew 7:1–5	</a:t>
            </a:r>
            <a:endParaRPr lang="en-US" sz="2400" b="1" dirty="0" smtClean="0"/>
          </a:p>
          <a:p>
            <a:r>
              <a:rPr lang="en-US" sz="2400" dirty="0" smtClean="0"/>
              <a:t>1</a:t>
            </a:r>
            <a:r>
              <a:rPr lang="en-US" sz="2400" dirty="0"/>
              <a:t> </a:t>
            </a:r>
            <a:r>
              <a:rPr lang="en-US" sz="2400" dirty="0" smtClean="0"/>
              <a:t>“</a:t>
            </a:r>
            <a:r>
              <a:rPr lang="en-US" sz="2400" dirty="0"/>
              <a:t>Do not judge so that you will not be judged. 2 “For in the way you judge, you will be judged; and by your standard of measure, it will be measured to you. 3 “Why do you look at the speck that is in your brother’s eye, but </a:t>
            </a:r>
            <a:r>
              <a:rPr lang="en-US" sz="2400" b="1" u="sng" dirty="0"/>
              <a:t>do not notice the log that is in your own eye</a:t>
            </a:r>
            <a:r>
              <a:rPr lang="en-US" sz="2400" dirty="0"/>
              <a:t>? 4 “Or how can you say to your brother, ‘Let me take the speck out of your eye,’ and behold, the log is in your own eye? 5 “You hypocrite, first take the log out of your own eye, and then you will see clearly to take the speck out of your brother’s eye. </a:t>
            </a:r>
          </a:p>
        </p:txBody>
      </p:sp>
    </p:spTree>
    <p:extLst>
      <p:ext uri="{BB962C8B-B14F-4D97-AF65-F5344CB8AC3E}">
        <p14:creationId xmlns:p14="http://schemas.microsoft.com/office/powerpoint/2010/main" val="2721617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845" y="1160058"/>
            <a:ext cx="8395648" cy="830997"/>
          </a:xfrm>
          <a:prstGeom prst="rect">
            <a:avLst/>
          </a:prstGeom>
        </p:spPr>
        <p:txBody>
          <a:bodyPr wrap="square">
            <a:spAutoFit/>
          </a:bodyPr>
          <a:lstStyle/>
          <a:p>
            <a:r>
              <a:rPr lang="en-US" sz="2400" b="1" dirty="0"/>
              <a:t>Proverbs 27:17		</a:t>
            </a:r>
            <a:endParaRPr lang="en-US" sz="2400" dirty="0"/>
          </a:p>
          <a:p>
            <a:r>
              <a:rPr lang="en-US" sz="2400" b="1" dirty="0"/>
              <a:t>17 </a:t>
            </a:r>
            <a:r>
              <a:rPr lang="en-US" sz="2400" dirty="0"/>
              <a:t>Iron sharpens iron, and one man sharpens another. </a:t>
            </a:r>
          </a:p>
        </p:txBody>
      </p:sp>
      <p:sp>
        <p:nvSpPr>
          <p:cNvPr id="5" name="Title 3"/>
          <p:cNvSpPr txBox="1">
            <a:spLocks/>
          </p:cNvSpPr>
          <p:nvPr/>
        </p:nvSpPr>
        <p:spPr>
          <a:xfrm>
            <a:off x="228600" y="228600"/>
            <a:ext cx="8579893" cy="7620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We All have Roles that Lead to </a:t>
            </a:r>
            <a:r>
              <a:rPr lang="en-US" sz="3200" dirty="0" smtClean="0">
                <a:solidFill>
                  <a:schemeClr val="tx1"/>
                </a:solidFill>
              </a:rPr>
              <a:t>Growth </a:t>
            </a:r>
            <a:r>
              <a:rPr lang="en-US" sz="3200" dirty="0" smtClean="0">
                <a:solidFill>
                  <a:schemeClr val="tx1"/>
                </a:solidFill>
              </a:rPr>
              <a:t>and Fruitfulness</a:t>
            </a:r>
            <a:endParaRPr lang="en-US" sz="3200" dirty="0">
              <a:solidFill>
                <a:schemeClr val="tx1"/>
              </a:solidFill>
            </a:endParaRPr>
          </a:p>
        </p:txBody>
      </p:sp>
      <p:sp>
        <p:nvSpPr>
          <p:cNvPr id="6" name="Rectangle 5"/>
          <p:cNvSpPr/>
          <p:nvPr/>
        </p:nvSpPr>
        <p:spPr>
          <a:xfrm>
            <a:off x="412845" y="2133600"/>
            <a:ext cx="8524164" cy="1200329"/>
          </a:xfrm>
          <a:prstGeom prst="rect">
            <a:avLst/>
          </a:prstGeom>
        </p:spPr>
        <p:txBody>
          <a:bodyPr wrap="square">
            <a:spAutoFit/>
          </a:bodyPr>
          <a:lstStyle/>
          <a:p>
            <a:r>
              <a:rPr lang="en-US" sz="2400" b="1" dirty="0"/>
              <a:t>Hebrews 3:13		</a:t>
            </a:r>
            <a:endParaRPr lang="en-US" sz="2400" b="1" dirty="0" smtClean="0"/>
          </a:p>
          <a:p>
            <a:r>
              <a:rPr lang="en-US" sz="2400" dirty="0" smtClean="0"/>
              <a:t>13</a:t>
            </a:r>
            <a:r>
              <a:rPr lang="en-US" sz="2400" dirty="0"/>
              <a:t> But exhort one another daily, while it is called To day; lest any of you be hardened through the deceitfulness of sin.</a:t>
            </a:r>
          </a:p>
        </p:txBody>
      </p:sp>
      <p:sp>
        <p:nvSpPr>
          <p:cNvPr id="7" name="Rectangle 6"/>
          <p:cNvSpPr/>
          <p:nvPr/>
        </p:nvSpPr>
        <p:spPr>
          <a:xfrm>
            <a:off x="443552" y="5410200"/>
            <a:ext cx="8395648" cy="830997"/>
          </a:xfrm>
          <a:prstGeom prst="rect">
            <a:avLst/>
          </a:prstGeom>
        </p:spPr>
        <p:txBody>
          <a:bodyPr wrap="square">
            <a:spAutoFit/>
          </a:bodyPr>
          <a:lstStyle/>
          <a:p>
            <a:r>
              <a:rPr lang="en-US" sz="2400" b="1" dirty="0"/>
              <a:t>Galatians 5:9		</a:t>
            </a:r>
            <a:endParaRPr lang="en-US" sz="2400" b="1" dirty="0" smtClean="0"/>
          </a:p>
          <a:p>
            <a:r>
              <a:rPr lang="en-US" sz="2400" b="1" dirty="0" smtClean="0"/>
              <a:t>9 </a:t>
            </a:r>
            <a:r>
              <a:rPr lang="en-US" sz="2400" dirty="0"/>
              <a:t>A little leaven leavens the whole lump.</a:t>
            </a:r>
          </a:p>
        </p:txBody>
      </p:sp>
      <p:sp>
        <p:nvSpPr>
          <p:cNvPr id="8" name="Rectangle 7"/>
          <p:cNvSpPr/>
          <p:nvPr/>
        </p:nvSpPr>
        <p:spPr>
          <a:xfrm>
            <a:off x="412845" y="3581400"/>
            <a:ext cx="8395648" cy="1569660"/>
          </a:xfrm>
          <a:prstGeom prst="rect">
            <a:avLst/>
          </a:prstGeom>
        </p:spPr>
        <p:txBody>
          <a:bodyPr wrap="square">
            <a:spAutoFit/>
          </a:bodyPr>
          <a:lstStyle/>
          <a:p>
            <a:r>
              <a:rPr lang="en-US" sz="2400" b="1" dirty="0"/>
              <a:t>Matthew 13:22		</a:t>
            </a:r>
            <a:endParaRPr lang="en-US" sz="2400" b="1" dirty="0" smtClean="0"/>
          </a:p>
          <a:p>
            <a:r>
              <a:rPr lang="en-US" sz="2400" b="1" dirty="0" smtClean="0"/>
              <a:t>22 </a:t>
            </a:r>
            <a:r>
              <a:rPr lang="en-US" sz="2400" dirty="0"/>
              <a:t>As for what was sown among thorns, this is the one who hears the word, but the cares of the world and the deceitfulness of riches choke the word, and it proves unfruitful.</a:t>
            </a:r>
          </a:p>
        </p:txBody>
      </p:sp>
    </p:spTree>
    <p:extLst>
      <p:ext uri="{BB962C8B-B14F-4D97-AF65-F5344CB8AC3E}">
        <p14:creationId xmlns:p14="http://schemas.microsoft.com/office/powerpoint/2010/main" val="303698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9" presetClass="emph" presetSubtype="0" grpId="0" nodeType="withEffect">
                                  <p:stCondLst>
                                    <p:cond delay="0"/>
                                  </p:stCondLst>
                                  <p:childTnLst>
                                    <p:set>
                                      <p:cBhvr rctx="PPT">
                                        <p:cTn id="12" dur="indefinite"/>
                                        <p:tgtEl>
                                          <p:spTgt spid="4"/>
                                        </p:tgtEl>
                                        <p:attrNameLst>
                                          <p:attrName>style.opacity</p:attrName>
                                        </p:attrNameLst>
                                      </p:cBhvr>
                                      <p:to>
                                        <p:strVal val="0.25"/>
                                      </p:to>
                                    </p:set>
                                    <p:animEffect filter="image" prLst="opacity: 0.25">
                                      <p:cBhvr rctx="IE">
                                        <p:cTn id="13" dur="indefinite"/>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6"/>
                                        </p:tgtEl>
                                        <p:attrNameLst>
                                          <p:attrName>style.opacity</p:attrName>
                                        </p:attrNameLst>
                                      </p:cBhvr>
                                      <p:to>
                                        <p:strVal val="0.25"/>
                                      </p:to>
                                    </p:set>
                                    <p:animEffect filter="image" prLst="opacity: 0.25">
                                      <p:cBhvr rctx="IE">
                                        <p:cTn id="20" dur="indefinite"/>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9" presetClass="emph" presetSubtype="0" grpId="1" nodeType="withEffect">
                                  <p:stCondLst>
                                    <p:cond delay="0"/>
                                  </p:stCondLst>
                                  <p:childTnLst>
                                    <p:set>
                                      <p:cBhvr rctx="PPT">
                                        <p:cTn id="26" dur="indefinite"/>
                                        <p:tgtEl>
                                          <p:spTgt spid="8"/>
                                        </p:tgtEl>
                                        <p:attrNameLst>
                                          <p:attrName>style.opacity</p:attrName>
                                        </p:attrNameLst>
                                      </p:cBhvr>
                                      <p:to>
                                        <p:strVal val="0.25"/>
                                      </p:to>
                                    </p:set>
                                    <p:animEffect filter="image" prLst="opacity: 0.25">
                                      <p:cBhvr rctx="IE">
                                        <p:cTn id="27"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8" grpId="0"/>
      <p:bldP spid="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2" y="228600"/>
            <a:ext cx="8579893" cy="54591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The Proverbial Log Jam</a:t>
            </a:r>
            <a:endParaRPr lang="en-US" sz="2000" dirty="0">
              <a:solidFill>
                <a:schemeClr val="tx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399"/>
            <a:ext cx="7620000" cy="571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305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1" y="501555"/>
            <a:ext cx="8579893" cy="54591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Two Mistakes Dealing With The Log Jam</a:t>
            </a:r>
            <a:endParaRPr lang="en-US" sz="2000" dirty="0">
              <a:solidFill>
                <a:schemeClr val="tx1"/>
              </a:solidFill>
            </a:endParaRPr>
          </a:p>
        </p:txBody>
      </p:sp>
      <p:sp>
        <p:nvSpPr>
          <p:cNvPr id="6" name="Rectangle 5"/>
          <p:cNvSpPr/>
          <p:nvPr/>
        </p:nvSpPr>
        <p:spPr>
          <a:xfrm>
            <a:off x="267266" y="2590800"/>
            <a:ext cx="8686802" cy="2308324"/>
          </a:xfrm>
          <a:prstGeom prst="rect">
            <a:avLst/>
          </a:prstGeom>
        </p:spPr>
        <p:txBody>
          <a:bodyPr wrap="square">
            <a:spAutoFit/>
          </a:bodyPr>
          <a:lstStyle/>
          <a:p>
            <a:r>
              <a:rPr lang="en-US" sz="2400" b="1" dirty="0"/>
              <a:t>1 John 1:8–10		</a:t>
            </a:r>
            <a:endParaRPr lang="en-US" sz="2400" b="1" dirty="0" smtClean="0"/>
          </a:p>
          <a:p>
            <a:r>
              <a:rPr lang="en-US" sz="2400" dirty="0" smtClean="0"/>
              <a:t>8</a:t>
            </a:r>
            <a:r>
              <a:rPr lang="en-US" sz="2400" dirty="0"/>
              <a:t> </a:t>
            </a:r>
            <a:r>
              <a:rPr lang="en-US" sz="2400" dirty="0" smtClean="0"/>
              <a:t>If </a:t>
            </a:r>
            <a:r>
              <a:rPr lang="en-US" sz="2400" dirty="0"/>
              <a:t>we say that we have no sin, we are deceiving ourselves and the truth is not in us. 9 If we confess our sins, He is faithful and righteous to forgive us our sins and to cleanse us from all unrighteousness. 10 If we say that we have not sinned, we make Him a liar and His word is not in us. </a:t>
            </a:r>
          </a:p>
        </p:txBody>
      </p:sp>
      <p:sp>
        <p:nvSpPr>
          <p:cNvPr id="4" name="Rectangle 3"/>
          <p:cNvSpPr/>
          <p:nvPr/>
        </p:nvSpPr>
        <p:spPr>
          <a:xfrm>
            <a:off x="327544" y="1219200"/>
            <a:ext cx="8686802" cy="1138773"/>
          </a:xfrm>
          <a:prstGeom prst="rect">
            <a:avLst/>
          </a:prstGeom>
        </p:spPr>
        <p:txBody>
          <a:bodyPr wrap="square">
            <a:spAutoFit/>
          </a:bodyPr>
          <a:lstStyle/>
          <a:p>
            <a:pPr marL="457200" indent="-457200">
              <a:spcBef>
                <a:spcPts val="1200"/>
              </a:spcBef>
              <a:spcAft>
                <a:spcPts val="1200"/>
              </a:spcAft>
              <a:buFont typeface="+mj-lt"/>
              <a:buAutoNum type="arabicPeriod"/>
            </a:pPr>
            <a:r>
              <a:rPr lang="en-US" sz="2400" dirty="0" smtClean="0"/>
              <a:t>I must be perfect before I can function as a member of the body</a:t>
            </a:r>
          </a:p>
          <a:p>
            <a:pPr marL="457200" indent="-457200">
              <a:spcBef>
                <a:spcPts val="1200"/>
              </a:spcBef>
              <a:spcAft>
                <a:spcPts val="1200"/>
              </a:spcAft>
              <a:buFont typeface="+mj-lt"/>
              <a:buAutoNum type="arabicPeriod"/>
            </a:pPr>
            <a:r>
              <a:rPr lang="en-US" sz="2400" dirty="0" smtClean="0"/>
              <a:t>Now I’m perfect and can function as a member of the body</a:t>
            </a:r>
            <a:endParaRPr lang="en-US" sz="2400" dirty="0"/>
          </a:p>
        </p:txBody>
      </p:sp>
      <p:sp>
        <p:nvSpPr>
          <p:cNvPr id="7" name="Rectangle 6"/>
          <p:cNvSpPr/>
          <p:nvPr/>
        </p:nvSpPr>
        <p:spPr>
          <a:xfrm>
            <a:off x="175142" y="5105400"/>
            <a:ext cx="8686802" cy="1200329"/>
          </a:xfrm>
          <a:prstGeom prst="rect">
            <a:avLst/>
          </a:prstGeom>
        </p:spPr>
        <p:txBody>
          <a:bodyPr wrap="square">
            <a:spAutoFit/>
          </a:bodyPr>
          <a:lstStyle/>
          <a:p>
            <a:r>
              <a:rPr lang="en-US" sz="2400" b="1" dirty="0"/>
              <a:t>Romans 7:24	</a:t>
            </a:r>
            <a:endParaRPr lang="en-US" sz="2400" b="1" dirty="0" smtClean="0"/>
          </a:p>
          <a:p>
            <a:r>
              <a:rPr lang="en-US" sz="2400" dirty="0" smtClean="0"/>
              <a:t>24</a:t>
            </a:r>
            <a:r>
              <a:rPr lang="en-US" sz="2400" dirty="0"/>
              <a:t> Wretched man that I am! Who will set me free from </a:t>
            </a:r>
            <a:r>
              <a:rPr lang="en-US" sz="2400" dirty="0" smtClean="0"/>
              <a:t>the </a:t>
            </a:r>
            <a:r>
              <a:rPr lang="en-US" sz="2400" dirty="0"/>
              <a:t>body of this death?</a:t>
            </a:r>
          </a:p>
        </p:txBody>
      </p:sp>
    </p:spTree>
    <p:extLst>
      <p:ext uri="{BB962C8B-B14F-4D97-AF65-F5344CB8AC3E}">
        <p14:creationId xmlns:p14="http://schemas.microsoft.com/office/powerpoint/2010/main" val="31374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1" y="501555"/>
            <a:ext cx="8579893" cy="54591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Saul’s Repentance</a:t>
            </a:r>
            <a:endParaRPr lang="en-US" sz="2000" dirty="0">
              <a:solidFill>
                <a:schemeClr val="tx1"/>
              </a:solidFill>
            </a:endParaRPr>
          </a:p>
        </p:txBody>
      </p:sp>
      <p:sp>
        <p:nvSpPr>
          <p:cNvPr id="4" name="Rectangle 3"/>
          <p:cNvSpPr/>
          <p:nvPr/>
        </p:nvSpPr>
        <p:spPr>
          <a:xfrm>
            <a:off x="327544" y="1524000"/>
            <a:ext cx="8686802" cy="1138773"/>
          </a:xfrm>
          <a:prstGeom prst="rect">
            <a:avLst/>
          </a:prstGeom>
        </p:spPr>
        <p:txBody>
          <a:bodyPr wrap="square">
            <a:spAutoFit/>
          </a:bodyPr>
          <a:lstStyle/>
          <a:p>
            <a:pPr>
              <a:spcBef>
                <a:spcPts val="1200"/>
              </a:spcBef>
              <a:spcAft>
                <a:spcPts val="1200"/>
              </a:spcAft>
            </a:pPr>
            <a:r>
              <a:rPr lang="en-US" sz="2400" dirty="0" smtClean="0"/>
              <a:t>Saul eventually admitted his sin and asked to be pardoned…</a:t>
            </a:r>
          </a:p>
          <a:p>
            <a:pPr>
              <a:spcBef>
                <a:spcPts val="1200"/>
              </a:spcBef>
              <a:spcAft>
                <a:spcPts val="1200"/>
              </a:spcAft>
            </a:pPr>
            <a:r>
              <a:rPr lang="en-US" sz="2400" dirty="0" smtClean="0"/>
              <a:t>But he wasn’t pardoned.</a:t>
            </a:r>
            <a:endParaRPr lang="en-US" sz="2400" dirty="0"/>
          </a:p>
        </p:txBody>
      </p:sp>
      <p:sp>
        <p:nvSpPr>
          <p:cNvPr id="7" name="Rectangle 6"/>
          <p:cNvSpPr/>
          <p:nvPr/>
        </p:nvSpPr>
        <p:spPr>
          <a:xfrm>
            <a:off x="282051" y="3200400"/>
            <a:ext cx="8686802" cy="2677656"/>
          </a:xfrm>
          <a:prstGeom prst="rect">
            <a:avLst/>
          </a:prstGeom>
        </p:spPr>
        <p:txBody>
          <a:bodyPr wrap="square">
            <a:spAutoFit/>
          </a:bodyPr>
          <a:lstStyle/>
          <a:p>
            <a:r>
              <a:rPr lang="en-US" sz="2400" b="1" dirty="0"/>
              <a:t>2 Tim 2:24-26		</a:t>
            </a:r>
            <a:endParaRPr lang="en-US" sz="2400" b="1" dirty="0" smtClean="0"/>
          </a:p>
          <a:p>
            <a:r>
              <a:rPr lang="en-US" sz="2400" dirty="0" smtClean="0"/>
              <a:t>The </a:t>
            </a:r>
            <a:r>
              <a:rPr lang="en-US" sz="2400" dirty="0"/>
              <a:t>Lord's bond-servant must not be quarrelsome, but be kind to all, able to teach, patient when wronged, 25 with gentleness correcting those who are in opposition</a:t>
            </a:r>
            <a:r>
              <a:rPr lang="en-US" sz="2400" u="sng" dirty="0"/>
              <a:t>, if perhaps God may grant them repentance</a:t>
            </a:r>
            <a:r>
              <a:rPr lang="en-US" sz="2400" dirty="0"/>
              <a:t> leading to the knowledge of the truth, 26 and they may come to their senses and escape from the snare of the devil, having been held captive by him to do his will</a:t>
            </a:r>
            <a:r>
              <a:rPr lang="en-US" sz="2400" dirty="0" smtClean="0"/>
              <a:t>.</a:t>
            </a:r>
            <a:endParaRPr lang="en-US" sz="2400" dirty="0"/>
          </a:p>
        </p:txBody>
      </p:sp>
    </p:spTree>
    <p:extLst>
      <p:ext uri="{BB962C8B-B14F-4D97-AF65-F5344CB8AC3E}">
        <p14:creationId xmlns:p14="http://schemas.microsoft.com/office/powerpoint/2010/main" val="307389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1" y="238836"/>
            <a:ext cx="8579893" cy="54591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The Opportunity to Repent Comes From God</a:t>
            </a:r>
            <a:endParaRPr lang="en-US" sz="2000" dirty="0">
              <a:solidFill>
                <a:schemeClr val="tx1"/>
              </a:solidFill>
            </a:endParaRPr>
          </a:p>
        </p:txBody>
      </p:sp>
      <p:sp>
        <p:nvSpPr>
          <p:cNvPr id="7" name="Rectangle 6"/>
          <p:cNvSpPr/>
          <p:nvPr/>
        </p:nvSpPr>
        <p:spPr>
          <a:xfrm>
            <a:off x="288875" y="777487"/>
            <a:ext cx="8686802" cy="2800767"/>
          </a:xfrm>
          <a:prstGeom prst="rect">
            <a:avLst/>
          </a:prstGeom>
        </p:spPr>
        <p:txBody>
          <a:bodyPr wrap="square">
            <a:spAutoFit/>
          </a:bodyPr>
          <a:lstStyle/>
          <a:p>
            <a:r>
              <a:rPr lang="en-US" sz="2200" b="1" dirty="0"/>
              <a:t>Revelation 2:20–22		</a:t>
            </a:r>
            <a:endParaRPr lang="en-US" sz="2200" dirty="0"/>
          </a:p>
          <a:p>
            <a:r>
              <a:rPr lang="en-US" sz="2200" dirty="0" smtClean="0"/>
              <a:t>20</a:t>
            </a:r>
            <a:r>
              <a:rPr lang="en-US" sz="2200" dirty="0"/>
              <a:t> ‘But I have </a:t>
            </a:r>
            <a:r>
              <a:rPr lang="en-US" sz="2200" i="1" dirty="0"/>
              <a:t>this</a:t>
            </a:r>
            <a:r>
              <a:rPr lang="en-US" sz="2200" dirty="0"/>
              <a:t> against you, that you tolerate the woman Jezebel, who calls herself a prophetess, and she teaches and leads My bond-servants astray so that they commit </a:t>
            </a:r>
            <a:r>
              <a:rPr lang="en-US" sz="2200" i="1" dirty="0"/>
              <a:t>acts of</a:t>
            </a:r>
            <a:r>
              <a:rPr lang="en-US" sz="2200" dirty="0"/>
              <a:t> immorality and eat things sacrificed to idols. 21 </a:t>
            </a:r>
            <a:r>
              <a:rPr lang="en-US" sz="2200" u="sng" dirty="0"/>
              <a:t>‘I gave her time to repent, and she does not want to repent of her immorality.</a:t>
            </a:r>
            <a:r>
              <a:rPr lang="en-US" sz="2200" dirty="0"/>
              <a:t> </a:t>
            </a:r>
            <a:r>
              <a:rPr lang="en-US" sz="2200" dirty="0" smtClean="0"/>
              <a:t>22</a:t>
            </a:r>
            <a:r>
              <a:rPr lang="en-US" sz="2200" dirty="0"/>
              <a:t> ‘Behold, I will throw her on a bed </a:t>
            </a:r>
            <a:r>
              <a:rPr lang="en-US" sz="2200" i="1" dirty="0"/>
              <a:t>of sickness</a:t>
            </a:r>
            <a:r>
              <a:rPr lang="en-US" sz="2200" dirty="0"/>
              <a:t>, and those who commit adultery with her into great tribulation, unless they repent of her deeds.</a:t>
            </a:r>
          </a:p>
        </p:txBody>
      </p:sp>
      <p:sp>
        <p:nvSpPr>
          <p:cNvPr id="6" name="Rectangle 5"/>
          <p:cNvSpPr/>
          <p:nvPr/>
        </p:nvSpPr>
        <p:spPr>
          <a:xfrm>
            <a:off x="282051" y="3733800"/>
            <a:ext cx="8686802" cy="2800767"/>
          </a:xfrm>
          <a:prstGeom prst="rect">
            <a:avLst/>
          </a:prstGeom>
        </p:spPr>
        <p:txBody>
          <a:bodyPr wrap="square">
            <a:spAutoFit/>
          </a:bodyPr>
          <a:lstStyle/>
          <a:p>
            <a:r>
              <a:rPr lang="en-US" sz="2200" b="1" dirty="0"/>
              <a:t>Acts 11:16-18		</a:t>
            </a:r>
            <a:endParaRPr lang="en-US" sz="2200" dirty="0"/>
          </a:p>
          <a:p>
            <a:r>
              <a:rPr lang="en-US" sz="2200" dirty="0"/>
              <a:t>16 "And I remembered the word of the Lord, how He used to say, ' John baptized with water, but you will be baptized with the Holy Spirit.'  17 "Therefore if God gave to them the same gift as He gave to us also after believing in the Lord Jesus Christ, who was I that I could stand in God's way?" 18 When they heard this, they quieted down and glorified God, saying, "Well then, </a:t>
            </a:r>
            <a:r>
              <a:rPr lang="en-US" sz="2200" u="sng" dirty="0"/>
              <a:t>God has granted to the Gentiles also the repentance that leads to life</a:t>
            </a:r>
            <a:r>
              <a:rPr lang="en-US" sz="2200" dirty="0" smtClean="0"/>
              <a:t>."</a:t>
            </a:r>
            <a:endParaRPr lang="en-US" sz="2200" dirty="0"/>
          </a:p>
        </p:txBody>
      </p:sp>
    </p:spTree>
    <p:extLst>
      <p:ext uri="{BB962C8B-B14F-4D97-AF65-F5344CB8AC3E}">
        <p14:creationId xmlns:p14="http://schemas.microsoft.com/office/powerpoint/2010/main" val="257131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7"/>
                                        </p:tgtEl>
                                        <p:attrNameLst>
                                          <p:attrName>style.opacity</p:attrName>
                                        </p:attrNameLst>
                                      </p:cBhvr>
                                      <p:to>
                                        <p:strVal val="0.25"/>
                                      </p:to>
                                    </p:set>
                                    <p:animEffect filter="image" prLst="opacity: 0.25">
                                      <p:cBhvr rctx="IE">
                                        <p:cTn id="13"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1" y="238836"/>
            <a:ext cx="8579893" cy="54591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The Good News</a:t>
            </a:r>
            <a:endParaRPr lang="en-US" sz="2000" dirty="0">
              <a:solidFill>
                <a:schemeClr val="tx1"/>
              </a:solidFill>
            </a:endParaRPr>
          </a:p>
        </p:txBody>
      </p:sp>
      <p:sp>
        <p:nvSpPr>
          <p:cNvPr id="7" name="Rectangle 6"/>
          <p:cNvSpPr/>
          <p:nvPr/>
        </p:nvSpPr>
        <p:spPr>
          <a:xfrm>
            <a:off x="407722" y="1981200"/>
            <a:ext cx="8328549" cy="1569660"/>
          </a:xfrm>
          <a:prstGeom prst="rect">
            <a:avLst/>
          </a:prstGeom>
        </p:spPr>
        <p:txBody>
          <a:bodyPr wrap="square">
            <a:spAutoFit/>
          </a:bodyPr>
          <a:lstStyle/>
          <a:p>
            <a:r>
              <a:rPr lang="en-US" sz="2400" b="1" dirty="0"/>
              <a:t>2 Peter 3:9		</a:t>
            </a:r>
            <a:endParaRPr lang="en-US" sz="2400" b="1" dirty="0" smtClean="0"/>
          </a:p>
          <a:p>
            <a:r>
              <a:rPr lang="en-US" sz="2400" dirty="0" smtClean="0"/>
              <a:t> </a:t>
            </a:r>
            <a:r>
              <a:rPr lang="en-US" sz="2400" dirty="0"/>
              <a:t>9 The Lord is not slow about His promise, as some count slowness, but is patient toward you, not wishing for any to perish but for all to come to repentance. </a:t>
            </a:r>
          </a:p>
        </p:txBody>
      </p:sp>
    </p:spTree>
    <p:extLst>
      <p:ext uri="{BB962C8B-B14F-4D97-AF65-F5344CB8AC3E}">
        <p14:creationId xmlns:p14="http://schemas.microsoft.com/office/powerpoint/2010/main" val="3342616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2051" y="238836"/>
            <a:ext cx="8579893" cy="54591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There Is Only One Way To Overcome Sin</a:t>
            </a:r>
            <a:endParaRPr lang="en-US" sz="2000" dirty="0">
              <a:solidFill>
                <a:schemeClr val="tx1"/>
              </a:solidFill>
            </a:endParaRPr>
          </a:p>
        </p:txBody>
      </p:sp>
      <p:sp>
        <p:nvSpPr>
          <p:cNvPr id="6" name="Rectangle 5"/>
          <p:cNvSpPr/>
          <p:nvPr/>
        </p:nvSpPr>
        <p:spPr>
          <a:xfrm>
            <a:off x="457198" y="784746"/>
            <a:ext cx="8534402" cy="5847755"/>
          </a:xfrm>
          <a:prstGeom prst="rect">
            <a:avLst/>
          </a:prstGeom>
        </p:spPr>
        <p:txBody>
          <a:bodyPr wrap="square">
            <a:spAutoFit/>
          </a:bodyPr>
          <a:lstStyle/>
          <a:p>
            <a:r>
              <a:rPr lang="en-US" sz="2200" b="1" dirty="0"/>
              <a:t>Romans 6:1–11	</a:t>
            </a:r>
            <a:endParaRPr lang="en-US" sz="2200" dirty="0"/>
          </a:p>
          <a:p>
            <a:r>
              <a:rPr lang="en-US" sz="2200" b="1" dirty="0"/>
              <a:t>1</a:t>
            </a:r>
            <a:r>
              <a:rPr lang="en-US" sz="2200" dirty="0"/>
              <a:t> What shall we say then? Are we to continue in sin so that grace may increase? </a:t>
            </a:r>
            <a:r>
              <a:rPr lang="en-US" sz="2200" dirty="0" smtClean="0"/>
              <a:t>2</a:t>
            </a:r>
            <a:r>
              <a:rPr lang="en-US" sz="2200" dirty="0"/>
              <a:t> May it never be! How shall we who died to sin still live in it? 3 Or do you not know that all of us who have been baptized into Christ Jesus have been baptized into His death? 4 Therefore we have been buried with Him through baptism into death, so that as Christ was raised from the dead through the glory of the Father, so we too might walk in newness of life. 5 For if we have become united with </a:t>
            </a:r>
            <a:r>
              <a:rPr lang="en-US" sz="2200" i="1" dirty="0"/>
              <a:t>Him</a:t>
            </a:r>
            <a:r>
              <a:rPr lang="en-US" sz="2200" dirty="0"/>
              <a:t> in the likeness of His death, certainly we shall also be </a:t>
            </a:r>
            <a:r>
              <a:rPr lang="en-US" sz="2200" i="1" dirty="0"/>
              <a:t>in the likeness</a:t>
            </a:r>
            <a:r>
              <a:rPr lang="en-US" sz="2200" dirty="0"/>
              <a:t> of His resurrection, 6 knowing this, that our old self was crucified with </a:t>
            </a:r>
            <a:r>
              <a:rPr lang="en-US" sz="2200" i="1" dirty="0"/>
              <a:t>Him,</a:t>
            </a:r>
            <a:r>
              <a:rPr lang="en-US" sz="2200" dirty="0"/>
              <a:t> in order that our body of sin might be done away with, so that we would no longer be slaves to sin; 7 for he who has died is freed from sin. </a:t>
            </a:r>
            <a:r>
              <a:rPr lang="en-US" sz="2200" b="1" dirty="0"/>
              <a:t>8</a:t>
            </a:r>
            <a:r>
              <a:rPr lang="en-US" sz="2200" dirty="0"/>
              <a:t> Now if we have died with Christ, we believe that we shall also live with Him, 9 knowing that Christ, having been raised from the dead, is never to die again; death no longer is master over Him. 10 For the death that He died, He died to sin once for all; but the life that He lives, He lives to God. 11 Even so consider yourselves to be dead to sin, but alive to God in Christ Jesus.</a:t>
            </a:r>
          </a:p>
        </p:txBody>
      </p:sp>
    </p:spTree>
    <p:extLst>
      <p:ext uri="{BB962C8B-B14F-4D97-AF65-F5344CB8AC3E}">
        <p14:creationId xmlns:p14="http://schemas.microsoft.com/office/powerpoint/2010/main" val="2445139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318816"/>
            <a:ext cx="3384645" cy="1569660"/>
          </a:xfrm>
          <a:prstGeom prst="rect">
            <a:avLst/>
          </a:prstGeom>
        </p:spPr>
        <p:txBody>
          <a:bodyPr wrap="square">
            <a:spAutoFit/>
          </a:bodyPr>
          <a:lstStyle/>
          <a:p>
            <a:r>
              <a:rPr lang="en-US" sz="2400" b="1" dirty="0" smtClean="0"/>
              <a:t>1</a:t>
            </a:r>
            <a:r>
              <a:rPr lang="en-US" sz="2400" b="1" baseline="30000" dirty="0" smtClean="0"/>
              <a:t>st</a:t>
            </a:r>
            <a:r>
              <a:rPr lang="en-US" sz="2400" b="1" dirty="0" smtClean="0"/>
              <a:t> King - Saul</a:t>
            </a:r>
            <a:r>
              <a:rPr lang="en-US" sz="2400" b="1" dirty="0"/>
              <a:t>		</a:t>
            </a:r>
            <a:endParaRPr lang="en-US" sz="2400" dirty="0"/>
          </a:p>
          <a:p>
            <a:pPr marL="342900" indent="-342900">
              <a:buFont typeface="Arial" panose="020B0604020202020204" pitchFamily="34" charset="0"/>
              <a:buChar char="•"/>
            </a:pPr>
            <a:r>
              <a:rPr lang="en-US" sz="2400" dirty="0" smtClean="0"/>
              <a:t>Chosen by God</a:t>
            </a:r>
          </a:p>
          <a:p>
            <a:pPr marL="342900" indent="-342900">
              <a:buFont typeface="Arial" panose="020B0604020202020204" pitchFamily="34" charset="0"/>
              <a:buChar char="•"/>
            </a:pPr>
            <a:r>
              <a:rPr lang="en-US" sz="2400" dirty="0" smtClean="0"/>
              <a:t>Great Man &amp; Leader</a:t>
            </a:r>
          </a:p>
          <a:p>
            <a:pPr marL="342900" indent="-342900">
              <a:buFont typeface="Arial" panose="020B0604020202020204" pitchFamily="34" charset="0"/>
              <a:buChar char="•"/>
            </a:pPr>
            <a:r>
              <a:rPr lang="en-US" sz="2400" dirty="0" smtClean="0"/>
              <a:t>Fell to Sin</a:t>
            </a:r>
            <a:endParaRPr lang="en-US" sz="2400" dirty="0"/>
          </a:p>
        </p:txBody>
      </p:sp>
      <p:sp>
        <p:nvSpPr>
          <p:cNvPr id="5" name="Title 3"/>
          <p:cNvSpPr txBox="1">
            <a:spLocks/>
          </p:cNvSpPr>
          <p:nvPr/>
        </p:nvSpPr>
        <p:spPr>
          <a:xfrm>
            <a:off x="228600" y="228600"/>
            <a:ext cx="8579893" cy="7620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1</a:t>
            </a:r>
            <a:r>
              <a:rPr lang="en-US" sz="3200" baseline="30000" dirty="0" smtClean="0">
                <a:solidFill>
                  <a:schemeClr val="tx1"/>
                </a:solidFill>
              </a:rPr>
              <a:t>st</a:t>
            </a:r>
            <a:r>
              <a:rPr lang="en-US" sz="3200" dirty="0" smtClean="0">
                <a:solidFill>
                  <a:schemeClr val="tx1"/>
                </a:solidFill>
              </a:rPr>
              <a:t> Two Kings of Israel Fell To Sin</a:t>
            </a:r>
            <a:endParaRPr lang="en-US" sz="3200" dirty="0">
              <a:solidFill>
                <a:schemeClr val="tx1"/>
              </a:solidFill>
            </a:endParaRPr>
          </a:p>
        </p:txBody>
      </p:sp>
      <p:cxnSp>
        <p:nvCxnSpPr>
          <p:cNvPr id="3" name="Straight Connector 2"/>
          <p:cNvCxnSpPr/>
          <p:nvPr/>
        </p:nvCxnSpPr>
        <p:spPr>
          <a:xfrm>
            <a:off x="4518546" y="1371600"/>
            <a:ext cx="0" cy="381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57800" y="2317678"/>
            <a:ext cx="3200401" cy="1569660"/>
          </a:xfrm>
          <a:prstGeom prst="rect">
            <a:avLst/>
          </a:prstGeom>
        </p:spPr>
        <p:txBody>
          <a:bodyPr wrap="square">
            <a:spAutoFit/>
          </a:bodyPr>
          <a:lstStyle/>
          <a:p>
            <a:r>
              <a:rPr lang="en-US" sz="2400" b="1" dirty="0" smtClean="0"/>
              <a:t>2</a:t>
            </a:r>
            <a:r>
              <a:rPr lang="en-US" sz="2400" b="1" baseline="30000" dirty="0" smtClean="0"/>
              <a:t>nd</a:t>
            </a:r>
            <a:r>
              <a:rPr lang="en-US" sz="2400" b="1" dirty="0" smtClean="0"/>
              <a:t> King - David</a:t>
            </a:r>
            <a:r>
              <a:rPr lang="en-US" sz="2400" b="1" dirty="0"/>
              <a:t>	</a:t>
            </a:r>
            <a:endParaRPr lang="en-US" sz="2400" dirty="0"/>
          </a:p>
          <a:p>
            <a:pPr marL="342900" indent="-342900">
              <a:buFont typeface="Arial" panose="020B0604020202020204" pitchFamily="34" charset="0"/>
              <a:buChar char="•"/>
            </a:pPr>
            <a:r>
              <a:rPr lang="en-US" sz="2400" dirty="0" smtClean="0"/>
              <a:t>Chosen by God</a:t>
            </a:r>
          </a:p>
          <a:p>
            <a:pPr marL="342900" indent="-342900">
              <a:buFont typeface="Arial" panose="020B0604020202020204" pitchFamily="34" charset="0"/>
              <a:buChar char="•"/>
            </a:pPr>
            <a:r>
              <a:rPr lang="en-US" sz="2400" dirty="0" smtClean="0"/>
              <a:t>Great Man &amp; Leader</a:t>
            </a:r>
          </a:p>
          <a:p>
            <a:pPr marL="342900" indent="-342900">
              <a:buFont typeface="Arial" panose="020B0604020202020204" pitchFamily="34" charset="0"/>
              <a:buChar char="•"/>
            </a:pPr>
            <a:r>
              <a:rPr lang="en-US" sz="2400" dirty="0" smtClean="0"/>
              <a:t>Fell to Sin</a:t>
            </a:r>
            <a:endParaRPr lang="en-US" sz="2400" dirty="0"/>
          </a:p>
        </p:txBody>
      </p:sp>
      <p:sp>
        <p:nvSpPr>
          <p:cNvPr id="13" name="Rectangle 12"/>
          <p:cNvSpPr/>
          <p:nvPr/>
        </p:nvSpPr>
        <p:spPr>
          <a:xfrm>
            <a:off x="1340892" y="5486400"/>
            <a:ext cx="7467601" cy="461665"/>
          </a:xfrm>
          <a:prstGeom prst="rect">
            <a:avLst/>
          </a:prstGeom>
        </p:spPr>
        <p:txBody>
          <a:bodyPr wrap="square">
            <a:spAutoFit/>
          </a:bodyPr>
          <a:lstStyle/>
          <a:p>
            <a:r>
              <a:rPr lang="en-US" sz="2400" b="1" dirty="0" smtClean="0"/>
              <a:t>How Bad was Their Sin and How did it Affect Them?</a:t>
            </a:r>
            <a:endParaRPr lang="en-US" sz="2400" dirty="0"/>
          </a:p>
        </p:txBody>
      </p:sp>
    </p:spTree>
    <p:extLst>
      <p:ext uri="{BB962C8B-B14F-4D97-AF65-F5344CB8AC3E}">
        <p14:creationId xmlns:p14="http://schemas.microsoft.com/office/powerpoint/2010/main" val="39155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8" y="1524000"/>
            <a:ext cx="8686802" cy="4154984"/>
          </a:xfrm>
          <a:prstGeom prst="rect">
            <a:avLst/>
          </a:prstGeom>
        </p:spPr>
        <p:txBody>
          <a:bodyPr wrap="square">
            <a:spAutoFit/>
          </a:bodyPr>
          <a:lstStyle/>
          <a:p>
            <a:r>
              <a:rPr lang="en-US" sz="2400" b="1" dirty="0"/>
              <a:t>1 Samuel </a:t>
            </a:r>
            <a:r>
              <a:rPr lang="en-US" sz="2400" b="1" dirty="0" smtClean="0"/>
              <a:t>15:1-5</a:t>
            </a:r>
            <a:r>
              <a:rPr lang="en-US" sz="2400" b="1" dirty="0"/>
              <a:t>	</a:t>
            </a:r>
            <a:endParaRPr lang="en-US" sz="2400" b="1" dirty="0" smtClean="0"/>
          </a:p>
          <a:p>
            <a:r>
              <a:rPr lang="en-US" sz="2400" b="1" dirty="0" smtClean="0"/>
              <a:t>1</a:t>
            </a:r>
            <a:r>
              <a:rPr lang="en-US" sz="2400" dirty="0"/>
              <a:t> Then Samuel said to Saul, “The </a:t>
            </a:r>
            <a:r>
              <a:rPr lang="en-US" sz="2400" cap="small" dirty="0"/>
              <a:t>Lord</a:t>
            </a:r>
            <a:r>
              <a:rPr lang="en-US" sz="2400" dirty="0"/>
              <a:t> sent me to anoint you as king over His people, over Israel; now therefore, listen to the words of the </a:t>
            </a:r>
            <a:r>
              <a:rPr lang="en-US" sz="2400" cap="small" dirty="0"/>
              <a:t>Lord</a:t>
            </a:r>
            <a:r>
              <a:rPr lang="en-US" sz="2400" dirty="0"/>
              <a:t>. 2 “Thus says the </a:t>
            </a:r>
            <a:r>
              <a:rPr lang="en-US" sz="2400" cap="small" dirty="0"/>
              <a:t>Lord</a:t>
            </a:r>
            <a:r>
              <a:rPr lang="en-US" sz="2400" dirty="0"/>
              <a:t> of hosts, ‘I will punish </a:t>
            </a:r>
            <a:r>
              <a:rPr lang="en-US" sz="2400" dirty="0" err="1"/>
              <a:t>Amalek</a:t>
            </a:r>
            <a:r>
              <a:rPr lang="en-US" sz="2400" dirty="0"/>
              <a:t> </a:t>
            </a:r>
            <a:r>
              <a:rPr lang="en-US" sz="2400" i="1" dirty="0"/>
              <a:t>for</a:t>
            </a:r>
            <a:r>
              <a:rPr lang="en-US" sz="2400" dirty="0"/>
              <a:t> what he did to Israel, how he set himself against him on the way while he was coming up from Egypt. 3 ‘Now go and strike </a:t>
            </a:r>
            <a:r>
              <a:rPr lang="en-US" sz="2400" dirty="0" err="1"/>
              <a:t>Amalek</a:t>
            </a:r>
            <a:r>
              <a:rPr lang="en-US" sz="2400" dirty="0"/>
              <a:t> and utterly destroy all that he has, and do not spare him; but put to death both man and woman, child and infant, ox and sheep, camel and donkey.’ ” </a:t>
            </a:r>
            <a:r>
              <a:rPr lang="en-US" sz="2400" b="1" dirty="0"/>
              <a:t>4</a:t>
            </a:r>
            <a:r>
              <a:rPr lang="en-US" sz="2400" dirty="0"/>
              <a:t> Then Saul summoned the people and numbered them in </a:t>
            </a:r>
            <a:r>
              <a:rPr lang="en-US" sz="2400" dirty="0" err="1"/>
              <a:t>Telaim</a:t>
            </a:r>
            <a:r>
              <a:rPr lang="en-US" sz="2400" dirty="0"/>
              <a:t>, 200,000 foot soldiers and 10,000 men of Judah. 5 Saul came to the city of </a:t>
            </a:r>
            <a:r>
              <a:rPr lang="en-US" sz="2400" dirty="0" err="1"/>
              <a:t>Amalek</a:t>
            </a:r>
            <a:r>
              <a:rPr lang="en-US" sz="2400" dirty="0"/>
              <a:t> and set an ambush in the </a:t>
            </a:r>
            <a:r>
              <a:rPr lang="en-US" sz="2400" dirty="0" smtClean="0"/>
              <a:t>valley… </a:t>
            </a:r>
            <a:endParaRPr lang="en-US" sz="2400" dirty="0"/>
          </a:p>
        </p:txBody>
      </p:sp>
      <p:sp>
        <p:nvSpPr>
          <p:cNvPr id="5" name="Title 3"/>
          <p:cNvSpPr txBox="1">
            <a:spLocks/>
          </p:cNvSpPr>
          <p:nvPr/>
        </p:nvSpPr>
        <p:spPr>
          <a:xfrm>
            <a:off x="228598" y="152400"/>
            <a:ext cx="8579893" cy="11430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The 1</a:t>
            </a:r>
            <a:r>
              <a:rPr lang="en-US" sz="3200" baseline="30000" dirty="0" smtClean="0">
                <a:solidFill>
                  <a:schemeClr val="tx1"/>
                </a:solidFill>
              </a:rPr>
              <a:t>st</a:t>
            </a:r>
            <a:r>
              <a:rPr lang="en-US" sz="3200" dirty="0" smtClean="0">
                <a:solidFill>
                  <a:schemeClr val="tx1"/>
                </a:solidFill>
              </a:rPr>
              <a:t> King, Saul</a:t>
            </a:r>
          </a:p>
          <a:p>
            <a:pPr algn="ctr"/>
            <a:r>
              <a:rPr lang="en-US" sz="3200" dirty="0" smtClean="0">
                <a:solidFill>
                  <a:schemeClr val="tx1"/>
                </a:solidFill>
              </a:rPr>
              <a:t>What was His Sin and how Bad was it?</a:t>
            </a:r>
            <a:endParaRPr lang="en-US" sz="3200" dirty="0">
              <a:solidFill>
                <a:schemeClr val="tx1"/>
              </a:solidFill>
            </a:endParaRPr>
          </a:p>
        </p:txBody>
      </p:sp>
    </p:spTree>
    <p:extLst>
      <p:ext uri="{BB962C8B-B14F-4D97-AF65-F5344CB8AC3E}">
        <p14:creationId xmlns:p14="http://schemas.microsoft.com/office/powerpoint/2010/main" val="2767959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8" y="1524000"/>
            <a:ext cx="8686802" cy="4524315"/>
          </a:xfrm>
          <a:prstGeom prst="rect">
            <a:avLst/>
          </a:prstGeom>
        </p:spPr>
        <p:txBody>
          <a:bodyPr wrap="square">
            <a:spAutoFit/>
          </a:bodyPr>
          <a:lstStyle/>
          <a:p>
            <a:r>
              <a:rPr lang="en-US" sz="2400" b="1" dirty="0"/>
              <a:t>1 Samuel </a:t>
            </a:r>
            <a:r>
              <a:rPr lang="en-US" sz="2400" b="1" dirty="0" smtClean="0"/>
              <a:t>15:6-9</a:t>
            </a:r>
            <a:r>
              <a:rPr lang="en-US" sz="2400" b="1" dirty="0"/>
              <a:t>	</a:t>
            </a:r>
            <a:endParaRPr lang="en-US" sz="2400" b="1" dirty="0" smtClean="0"/>
          </a:p>
          <a:p>
            <a:r>
              <a:rPr lang="en-US" sz="2400" dirty="0" smtClean="0"/>
              <a:t>6</a:t>
            </a:r>
            <a:r>
              <a:rPr lang="en-US" sz="2400" dirty="0"/>
              <a:t> Saul said to the </a:t>
            </a:r>
            <a:r>
              <a:rPr lang="en-US" sz="2400" dirty="0" err="1"/>
              <a:t>Kenites</a:t>
            </a:r>
            <a:r>
              <a:rPr lang="en-US" sz="2400" dirty="0"/>
              <a:t>, “Go, depart, go down from among the Amalekites, so that I do not destroy you with them; for you showed kindness to all the sons of Israel when they came up from Egypt.” So the </a:t>
            </a:r>
            <a:r>
              <a:rPr lang="en-US" sz="2400" dirty="0" err="1"/>
              <a:t>Kenites</a:t>
            </a:r>
            <a:r>
              <a:rPr lang="en-US" sz="2400" dirty="0"/>
              <a:t> departed from among the Amalekites. 7 So Saul defeated the Amalekites, from </a:t>
            </a:r>
            <a:r>
              <a:rPr lang="en-US" sz="2400" dirty="0" err="1"/>
              <a:t>Havilah</a:t>
            </a:r>
            <a:r>
              <a:rPr lang="en-US" sz="2400" dirty="0"/>
              <a:t> as you go to </a:t>
            </a:r>
            <a:r>
              <a:rPr lang="en-US" sz="2400" dirty="0" err="1"/>
              <a:t>Shur</a:t>
            </a:r>
            <a:r>
              <a:rPr lang="en-US" sz="2400" dirty="0"/>
              <a:t>, which is east of Egypt. 8 He captured </a:t>
            </a:r>
            <a:r>
              <a:rPr lang="en-US" sz="2400" dirty="0" err="1"/>
              <a:t>Agag</a:t>
            </a:r>
            <a:r>
              <a:rPr lang="en-US" sz="2400" dirty="0"/>
              <a:t> the king of the Amalekites alive, and utterly destroyed all the people with the edge of the sword. 9 But Saul and the people spared </a:t>
            </a:r>
            <a:r>
              <a:rPr lang="en-US" sz="2400" dirty="0" err="1"/>
              <a:t>Agag</a:t>
            </a:r>
            <a:r>
              <a:rPr lang="en-US" sz="2400" dirty="0"/>
              <a:t> and the best of the sheep, the oxen, the fatlings, the lambs, and all that was good, and were not willing to destroy them utterly; but everything despised and worthless, that they utterly destroyed. </a:t>
            </a:r>
          </a:p>
        </p:txBody>
      </p:sp>
      <p:sp>
        <p:nvSpPr>
          <p:cNvPr id="5" name="Title 3"/>
          <p:cNvSpPr txBox="1">
            <a:spLocks/>
          </p:cNvSpPr>
          <p:nvPr/>
        </p:nvSpPr>
        <p:spPr>
          <a:xfrm>
            <a:off x="228598" y="152400"/>
            <a:ext cx="8579893" cy="11430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The 1</a:t>
            </a:r>
            <a:r>
              <a:rPr lang="en-US" sz="3200" baseline="30000" dirty="0" smtClean="0">
                <a:solidFill>
                  <a:schemeClr val="tx1"/>
                </a:solidFill>
              </a:rPr>
              <a:t>st</a:t>
            </a:r>
            <a:r>
              <a:rPr lang="en-US" sz="3200" dirty="0" smtClean="0">
                <a:solidFill>
                  <a:schemeClr val="tx1"/>
                </a:solidFill>
              </a:rPr>
              <a:t> King, Saul</a:t>
            </a:r>
          </a:p>
          <a:p>
            <a:pPr algn="ctr"/>
            <a:r>
              <a:rPr lang="en-US" sz="3200" dirty="0" smtClean="0">
                <a:solidFill>
                  <a:schemeClr val="tx1"/>
                </a:solidFill>
              </a:rPr>
              <a:t>What was His Sin and how Bad was it?</a:t>
            </a:r>
            <a:endParaRPr lang="en-US" sz="3200" dirty="0">
              <a:solidFill>
                <a:schemeClr val="tx1"/>
              </a:solidFill>
            </a:endParaRPr>
          </a:p>
        </p:txBody>
      </p:sp>
    </p:spTree>
    <p:extLst>
      <p:ext uri="{BB962C8B-B14F-4D97-AF65-F5344CB8AC3E}">
        <p14:creationId xmlns:p14="http://schemas.microsoft.com/office/powerpoint/2010/main" val="381661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381" y="1275526"/>
            <a:ext cx="1803782" cy="523220"/>
          </a:xfrm>
          <a:prstGeom prst="rect">
            <a:avLst/>
          </a:prstGeom>
        </p:spPr>
        <p:txBody>
          <a:bodyPr wrap="square">
            <a:spAutoFit/>
          </a:bodyPr>
          <a:lstStyle/>
          <a:p>
            <a:r>
              <a:rPr lang="en-US" sz="2800" b="1" dirty="0" smtClean="0"/>
              <a:t>King Saul</a:t>
            </a:r>
            <a:endParaRPr lang="en-US" sz="2400" b="1" dirty="0" smtClean="0"/>
          </a:p>
        </p:txBody>
      </p:sp>
      <p:sp>
        <p:nvSpPr>
          <p:cNvPr id="5" name="Title 3"/>
          <p:cNvSpPr txBox="1">
            <a:spLocks/>
          </p:cNvSpPr>
          <p:nvPr/>
        </p:nvSpPr>
        <p:spPr>
          <a:xfrm>
            <a:off x="219499" y="172872"/>
            <a:ext cx="8579893" cy="6096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What is the Sin and how Bad is it?</a:t>
            </a:r>
            <a:endParaRPr lang="en-US" sz="3200" dirty="0">
              <a:solidFill>
                <a:schemeClr val="tx1"/>
              </a:solidFill>
            </a:endParaRPr>
          </a:p>
        </p:txBody>
      </p:sp>
      <p:sp>
        <p:nvSpPr>
          <p:cNvPr id="8" name="Rectangle 7"/>
          <p:cNvSpPr/>
          <p:nvPr/>
        </p:nvSpPr>
        <p:spPr>
          <a:xfrm>
            <a:off x="6553200" y="1297733"/>
            <a:ext cx="1803782" cy="892552"/>
          </a:xfrm>
          <a:prstGeom prst="rect">
            <a:avLst/>
          </a:prstGeom>
        </p:spPr>
        <p:txBody>
          <a:bodyPr wrap="square">
            <a:spAutoFit/>
          </a:bodyPr>
          <a:lstStyle/>
          <a:p>
            <a:pPr algn="ctr"/>
            <a:r>
              <a:rPr lang="en-US" sz="2800" b="1" dirty="0" smtClean="0"/>
              <a:t>King David</a:t>
            </a:r>
          </a:p>
          <a:p>
            <a:pPr algn="ctr"/>
            <a:r>
              <a:rPr lang="en-US" sz="2400" dirty="0" smtClean="0"/>
              <a:t>(2 Sam. 11)</a:t>
            </a:r>
            <a:endParaRPr lang="en-US" sz="2000" dirty="0" smtClean="0"/>
          </a:p>
        </p:txBody>
      </p:sp>
      <p:sp>
        <p:nvSpPr>
          <p:cNvPr id="2" name="Isosceles Triangle 1"/>
          <p:cNvSpPr/>
          <p:nvPr/>
        </p:nvSpPr>
        <p:spPr>
          <a:xfrm>
            <a:off x="4194125" y="2671208"/>
            <a:ext cx="626661" cy="406119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2216338" y="2362200"/>
            <a:ext cx="4582237" cy="638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16336" y="3000307"/>
            <a:ext cx="0" cy="8858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04999" y="3886200"/>
            <a:ext cx="4022675" cy="1631216"/>
          </a:xfrm>
          <a:prstGeom prst="rect">
            <a:avLst/>
          </a:prstGeom>
          <a:solidFill>
            <a:schemeClr val="bg1">
              <a:lumMod val="85000"/>
            </a:schemeClr>
          </a:solidFill>
          <a:ln cmpd="dbl">
            <a:solidFill>
              <a:schemeClr val="tx1"/>
            </a:solidFill>
          </a:ln>
        </p:spPr>
        <p:txBody>
          <a:bodyPr wrap="square">
            <a:spAutoFit/>
          </a:bodyPr>
          <a:lstStyle/>
          <a:p>
            <a:pPr marL="342900" indent="-342900">
              <a:buFont typeface="Arial" panose="020B0604020202020204" pitchFamily="34" charset="0"/>
              <a:buChar char="•"/>
            </a:pPr>
            <a:r>
              <a:rPr lang="en-US" sz="2000" dirty="0" smtClean="0"/>
              <a:t>Did </a:t>
            </a:r>
            <a:r>
              <a:rPr lang="en-US" sz="2000" dirty="0"/>
              <a:t>not utterly destroy </a:t>
            </a:r>
            <a:r>
              <a:rPr lang="en-US" sz="2000" dirty="0" smtClean="0"/>
              <a:t>everything</a:t>
            </a:r>
          </a:p>
          <a:p>
            <a:endParaRPr lang="en-US" sz="2000" dirty="0"/>
          </a:p>
          <a:p>
            <a:endParaRPr lang="en-US" sz="2000" dirty="0" smtClean="0"/>
          </a:p>
          <a:p>
            <a:endParaRPr lang="en-US" sz="2000" dirty="0"/>
          </a:p>
          <a:p>
            <a:r>
              <a:rPr lang="en-US" sz="2000" dirty="0" smtClean="0"/>
              <a:t> </a:t>
            </a:r>
            <a:endParaRPr lang="en-US" sz="2000" dirty="0"/>
          </a:p>
        </p:txBody>
      </p:sp>
      <p:cxnSp>
        <p:nvCxnSpPr>
          <p:cNvPr id="33" name="Straight Connector 32"/>
          <p:cNvCxnSpPr/>
          <p:nvPr/>
        </p:nvCxnSpPr>
        <p:spPr>
          <a:xfrm flipH="1">
            <a:off x="6798574" y="2362200"/>
            <a:ext cx="1" cy="6381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33414" y="3022174"/>
            <a:ext cx="4330319" cy="1631216"/>
          </a:xfrm>
          <a:prstGeom prst="rect">
            <a:avLst/>
          </a:prstGeom>
          <a:solidFill>
            <a:schemeClr val="bg1">
              <a:lumMod val="85000"/>
              <a:alpha val="90000"/>
            </a:schemeClr>
          </a:solidFill>
          <a:ln cmpd="dbl">
            <a:solidFill>
              <a:schemeClr val="tx1"/>
            </a:solidFill>
          </a:ln>
        </p:spPr>
        <p:txBody>
          <a:bodyPr wrap="square">
            <a:spAutoFit/>
          </a:bodyPr>
          <a:lstStyle/>
          <a:p>
            <a:pPr lvl="0"/>
            <a:endParaRPr lang="en-US" sz="2000" dirty="0" smtClean="0"/>
          </a:p>
          <a:p>
            <a:pPr lvl="0"/>
            <a:endParaRPr lang="en-US" sz="2000" dirty="0"/>
          </a:p>
          <a:p>
            <a:pPr lvl="0"/>
            <a:endParaRPr lang="en-US" sz="2000" dirty="0" smtClean="0"/>
          </a:p>
          <a:p>
            <a:pPr lvl="0"/>
            <a:endParaRPr lang="en-US" sz="2000" dirty="0"/>
          </a:p>
          <a:p>
            <a:pPr lvl="0"/>
            <a:endParaRPr lang="en-US" sz="2000" dirty="0"/>
          </a:p>
        </p:txBody>
      </p:sp>
    </p:spTree>
    <p:extLst>
      <p:ext uri="{BB962C8B-B14F-4D97-AF65-F5344CB8AC3E}">
        <p14:creationId xmlns:p14="http://schemas.microsoft.com/office/powerpoint/2010/main" val="20415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381" y="1275526"/>
            <a:ext cx="1803782" cy="523220"/>
          </a:xfrm>
          <a:prstGeom prst="rect">
            <a:avLst/>
          </a:prstGeom>
        </p:spPr>
        <p:txBody>
          <a:bodyPr wrap="square">
            <a:spAutoFit/>
          </a:bodyPr>
          <a:lstStyle/>
          <a:p>
            <a:r>
              <a:rPr lang="en-US" sz="2800" b="1" dirty="0" smtClean="0"/>
              <a:t>King Saul</a:t>
            </a:r>
            <a:endParaRPr lang="en-US" sz="2400" b="1" dirty="0" smtClean="0"/>
          </a:p>
        </p:txBody>
      </p:sp>
      <p:sp>
        <p:nvSpPr>
          <p:cNvPr id="5" name="Title 3"/>
          <p:cNvSpPr txBox="1">
            <a:spLocks/>
          </p:cNvSpPr>
          <p:nvPr/>
        </p:nvSpPr>
        <p:spPr>
          <a:xfrm>
            <a:off x="219499" y="172872"/>
            <a:ext cx="8579893" cy="6096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What is the Sin and how Bad is it?</a:t>
            </a:r>
            <a:endParaRPr lang="en-US" sz="3200" dirty="0">
              <a:solidFill>
                <a:schemeClr val="tx1"/>
              </a:solidFill>
            </a:endParaRPr>
          </a:p>
        </p:txBody>
      </p:sp>
      <p:sp>
        <p:nvSpPr>
          <p:cNvPr id="8" name="Rectangle 7"/>
          <p:cNvSpPr/>
          <p:nvPr/>
        </p:nvSpPr>
        <p:spPr>
          <a:xfrm>
            <a:off x="6553200" y="1297733"/>
            <a:ext cx="1803782" cy="892552"/>
          </a:xfrm>
          <a:prstGeom prst="rect">
            <a:avLst/>
          </a:prstGeom>
        </p:spPr>
        <p:txBody>
          <a:bodyPr wrap="square">
            <a:spAutoFit/>
          </a:bodyPr>
          <a:lstStyle/>
          <a:p>
            <a:pPr algn="ctr"/>
            <a:r>
              <a:rPr lang="en-US" sz="2800" b="1" dirty="0" smtClean="0"/>
              <a:t>King David</a:t>
            </a:r>
          </a:p>
          <a:p>
            <a:pPr algn="ctr"/>
            <a:r>
              <a:rPr lang="en-US" sz="2400" dirty="0" smtClean="0"/>
              <a:t>(2 Sam. 11)</a:t>
            </a:r>
            <a:endParaRPr lang="en-US" sz="2000" dirty="0" smtClean="0"/>
          </a:p>
        </p:txBody>
      </p:sp>
      <p:sp>
        <p:nvSpPr>
          <p:cNvPr id="2" name="Isosceles Triangle 1"/>
          <p:cNvSpPr/>
          <p:nvPr/>
        </p:nvSpPr>
        <p:spPr>
          <a:xfrm>
            <a:off x="4069306" y="2571612"/>
            <a:ext cx="626661" cy="4061199"/>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216338" y="1495056"/>
            <a:ext cx="4582237" cy="21531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16338" y="1495056"/>
            <a:ext cx="0" cy="8858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05000" y="2380949"/>
            <a:ext cx="4022675" cy="1631216"/>
          </a:xfrm>
          <a:prstGeom prst="rect">
            <a:avLst/>
          </a:prstGeom>
          <a:solidFill>
            <a:schemeClr val="bg1">
              <a:lumMod val="85000"/>
            </a:schemeClr>
          </a:solidFill>
          <a:ln cmpd="dbl">
            <a:solidFill>
              <a:schemeClr val="tx1"/>
            </a:solidFill>
          </a:ln>
        </p:spPr>
        <p:txBody>
          <a:bodyPr wrap="square">
            <a:spAutoFit/>
          </a:bodyPr>
          <a:lstStyle/>
          <a:p>
            <a:pPr marL="342900" indent="-342900">
              <a:buFont typeface="Arial" panose="020B0604020202020204" pitchFamily="34" charset="0"/>
              <a:buChar char="•"/>
            </a:pPr>
            <a:r>
              <a:rPr lang="en-US" sz="2000" dirty="0" smtClean="0"/>
              <a:t>Did </a:t>
            </a:r>
            <a:r>
              <a:rPr lang="en-US" sz="2000" dirty="0"/>
              <a:t>not utterly destroy </a:t>
            </a:r>
            <a:r>
              <a:rPr lang="en-US" sz="2000" dirty="0" smtClean="0"/>
              <a:t>everything</a:t>
            </a:r>
          </a:p>
          <a:p>
            <a:endParaRPr lang="en-US" sz="2000" dirty="0"/>
          </a:p>
          <a:p>
            <a:endParaRPr lang="en-US" sz="2000" dirty="0" smtClean="0"/>
          </a:p>
          <a:p>
            <a:endParaRPr lang="en-US" sz="2000" dirty="0"/>
          </a:p>
          <a:p>
            <a:r>
              <a:rPr lang="en-US" sz="2000" dirty="0" smtClean="0"/>
              <a:t> </a:t>
            </a:r>
            <a:endParaRPr lang="en-US" sz="2000" dirty="0"/>
          </a:p>
        </p:txBody>
      </p:sp>
      <p:cxnSp>
        <p:nvCxnSpPr>
          <p:cNvPr id="33" name="Straight Connector 32"/>
          <p:cNvCxnSpPr>
            <a:endCxn id="9" idx="0"/>
          </p:cNvCxnSpPr>
          <p:nvPr/>
        </p:nvCxnSpPr>
        <p:spPr>
          <a:xfrm>
            <a:off x="6798575" y="3648171"/>
            <a:ext cx="0" cy="2380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33415" y="3886200"/>
            <a:ext cx="4330319" cy="2554545"/>
          </a:xfrm>
          <a:prstGeom prst="rect">
            <a:avLst/>
          </a:prstGeom>
          <a:solidFill>
            <a:schemeClr val="bg1">
              <a:lumMod val="85000"/>
              <a:alpha val="90000"/>
            </a:schemeClr>
          </a:solidFill>
          <a:ln cmpd="dbl">
            <a:solidFill>
              <a:schemeClr val="tx1"/>
            </a:solidFill>
          </a:ln>
        </p:spPr>
        <p:txBody>
          <a:bodyPr wrap="square">
            <a:spAutoFit/>
          </a:bodyPr>
          <a:lstStyle/>
          <a:p>
            <a:pPr marL="342900" lvl="0" indent="-342900">
              <a:buFont typeface="Arial" panose="020B0604020202020204" pitchFamily="34" charset="0"/>
              <a:buChar char="•"/>
            </a:pPr>
            <a:r>
              <a:rPr lang="en-US" sz="2000" dirty="0"/>
              <a:t>David lusted in his heart </a:t>
            </a:r>
          </a:p>
          <a:p>
            <a:pPr marL="342900" lvl="0" indent="-342900">
              <a:buFont typeface="Arial" panose="020B0604020202020204" pitchFamily="34" charset="0"/>
              <a:buChar char="•"/>
            </a:pPr>
            <a:r>
              <a:rPr lang="en-US" sz="2000" dirty="0"/>
              <a:t>David committed adultery</a:t>
            </a:r>
          </a:p>
          <a:p>
            <a:pPr marL="342900" lvl="0" indent="-342900">
              <a:buFont typeface="Arial" panose="020B0604020202020204" pitchFamily="34" charset="0"/>
              <a:buChar char="•"/>
            </a:pPr>
            <a:r>
              <a:rPr lang="en-US" sz="2000" dirty="0"/>
              <a:t>David tried to hide his sin</a:t>
            </a:r>
          </a:p>
          <a:p>
            <a:pPr marL="342900" lvl="0" indent="-342900">
              <a:buFont typeface="Arial" panose="020B0604020202020204" pitchFamily="34" charset="0"/>
              <a:buChar char="•"/>
            </a:pPr>
            <a:r>
              <a:rPr lang="en-US" sz="2000" dirty="0"/>
              <a:t>David plotted Uriah’s murder</a:t>
            </a:r>
          </a:p>
          <a:p>
            <a:pPr marL="342900" lvl="0" indent="-342900">
              <a:buFont typeface="Arial" panose="020B0604020202020204" pitchFamily="34" charset="0"/>
              <a:buChar char="•"/>
            </a:pPr>
            <a:r>
              <a:rPr lang="en-US" sz="2000" dirty="0"/>
              <a:t>David commanded the army to forsake their faithful comrade </a:t>
            </a:r>
          </a:p>
          <a:p>
            <a:pPr marL="342900" lvl="0" indent="-342900">
              <a:buFont typeface="Arial" panose="020B0604020202020204" pitchFamily="34" charset="0"/>
              <a:buChar char="•"/>
            </a:pPr>
            <a:r>
              <a:rPr lang="en-US" sz="2000" dirty="0"/>
              <a:t>David sacrificed others for his plot</a:t>
            </a:r>
          </a:p>
          <a:p>
            <a:pPr marL="342900" indent="-342900">
              <a:buFont typeface="Arial" panose="020B0604020202020204" pitchFamily="34" charset="0"/>
              <a:buChar char="•"/>
            </a:pPr>
            <a:r>
              <a:rPr lang="en-US" sz="2000" dirty="0"/>
              <a:t>David used his power for selfish gain</a:t>
            </a:r>
          </a:p>
        </p:txBody>
      </p:sp>
      <p:sp>
        <p:nvSpPr>
          <p:cNvPr id="3" name="Cloud Callout 2"/>
          <p:cNvSpPr/>
          <p:nvPr/>
        </p:nvSpPr>
        <p:spPr>
          <a:xfrm>
            <a:off x="1682228" y="1399400"/>
            <a:ext cx="5650456" cy="359431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Who’s Sin Was Worse?</a:t>
            </a:r>
          </a:p>
          <a:p>
            <a:pPr algn="ctr"/>
            <a:endParaRPr lang="en-US" sz="2800" b="1" dirty="0" smtClean="0">
              <a:solidFill>
                <a:schemeClr val="tx1"/>
              </a:solidFill>
            </a:endParaRPr>
          </a:p>
          <a:p>
            <a:pPr algn="ctr"/>
            <a:r>
              <a:rPr lang="en-US" sz="2800" b="1" dirty="0" smtClean="0">
                <a:solidFill>
                  <a:schemeClr val="tx1"/>
                </a:solidFill>
              </a:rPr>
              <a:t>Who’s Sin Had The Worse Consequences?</a:t>
            </a:r>
            <a:endParaRPr lang="en-US" sz="2800" b="1" dirty="0">
              <a:solidFill>
                <a:schemeClr val="tx1"/>
              </a:solidFill>
            </a:endParaRPr>
          </a:p>
        </p:txBody>
      </p:sp>
    </p:spTree>
    <p:extLst>
      <p:ext uri="{BB962C8B-B14F-4D97-AF65-F5344CB8AC3E}">
        <p14:creationId xmlns:p14="http://schemas.microsoft.com/office/powerpoint/2010/main" val="25118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2524" y="1828800"/>
            <a:ext cx="8686802" cy="1938992"/>
          </a:xfrm>
          <a:prstGeom prst="rect">
            <a:avLst/>
          </a:prstGeom>
        </p:spPr>
        <p:txBody>
          <a:bodyPr wrap="square">
            <a:spAutoFit/>
          </a:bodyPr>
          <a:lstStyle/>
          <a:p>
            <a:r>
              <a:rPr lang="en-US" sz="2400" b="1" dirty="0"/>
              <a:t>1 Samuel 15:10-11	</a:t>
            </a:r>
            <a:endParaRPr lang="en-US" sz="2400" b="1" dirty="0" smtClean="0"/>
          </a:p>
          <a:p>
            <a:r>
              <a:rPr lang="en-US" sz="2400" b="1" dirty="0" smtClean="0"/>
              <a:t>10</a:t>
            </a:r>
            <a:r>
              <a:rPr lang="en-US" sz="2400" dirty="0"/>
              <a:t> Then the word of the </a:t>
            </a:r>
            <a:r>
              <a:rPr lang="en-US" sz="2400" cap="small" dirty="0"/>
              <a:t>Lord</a:t>
            </a:r>
            <a:r>
              <a:rPr lang="en-US" sz="2400" dirty="0"/>
              <a:t> came to Samuel, saying, 11 “I regret that I have made Saul king, for he has turned back from following Me and has not carried out My commands.” And Samuel was distressed and cried out to the </a:t>
            </a:r>
            <a:r>
              <a:rPr lang="en-US" sz="2400" cap="small" dirty="0"/>
              <a:t>Lord</a:t>
            </a:r>
            <a:r>
              <a:rPr lang="en-US" sz="2400" dirty="0"/>
              <a:t> all night. </a:t>
            </a:r>
          </a:p>
        </p:txBody>
      </p:sp>
      <p:sp>
        <p:nvSpPr>
          <p:cNvPr id="5" name="Title 3"/>
          <p:cNvSpPr txBox="1">
            <a:spLocks/>
          </p:cNvSpPr>
          <p:nvPr/>
        </p:nvSpPr>
        <p:spPr>
          <a:xfrm>
            <a:off x="282052" y="304800"/>
            <a:ext cx="8579893" cy="685800"/>
          </a:xfrm>
          <a:prstGeom prst="rect">
            <a:avLst/>
          </a:prstGeom>
          <a:ln w="6350" cap="rnd">
            <a:noFill/>
          </a:ln>
        </p:spPr>
        <p:txBody>
          <a:bodyPr vert="horz"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200" dirty="0" smtClean="0">
                <a:solidFill>
                  <a:schemeClr val="tx1"/>
                </a:solidFill>
              </a:rPr>
              <a:t>What was the Final Outcome of Saul’s Sin?</a:t>
            </a:r>
            <a:endParaRPr lang="en-US" sz="3200" dirty="0">
              <a:solidFill>
                <a:schemeClr val="tx1"/>
              </a:solidFill>
            </a:endParaRPr>
          </a:p>
        </p:txBody>
      </p:sp>
      <p:sp>
        <p:nvSpPr>
          <p:cNvPr id="7" name="Rectangle 6"/>
          <p:cNvSpPr/>
          <p:nvPr/>
        </p:nvSpPr>
        <p:spPr>
          <a:xfrm>
            <a:off x="228597" y="4471742"/>
            <a:ext cx="8686802" cy="1569660"/>
          </a:xfrm>
          <a:prstGeom prst="rect">
            <a:avLst/>
          </a:prstGeom>
        </p:spPr>
        <p:txBody>
          <a:bodyPr wrap="square">
            <a:spAutoFit/>
          </a:bodyPr>
          <a:lstStyle/>
          <a:p>
            <a:r>
              <a:rPr lang="en-US" sz="2400" b="1" dirty="0"/>
              <a:t>1 Samuel 15:23		</a:t>
            </a:r>
            <a:endParaRPr lang="en-US" sz="2400" b="1" dirty="0" smtClean="0"/>
          </a:p>
          <a:p>
            <a:r>
              <a:rPr lang="en-US" sz="2400" dirty="0" smtClean="0"/>
              <a:t>23</a:t>
            </a:r>
            <a:r>
              <a:rPr lang="en-US" sz="2400" dirty="0"/>
              <a:t> “For rebellion is as the sin of divination, And insubordination is as iniquity and idolatry. Because you have rejected the word of the </a:t>
            </a:r>
            <a:r>
              <a:rPr lang="en-US" sz="2400" cap="small" dirty="0"/>
              <a:t>Lord</a:t>
            </a:r>
            <a:r>
              <a:rPr lang="en-US" sz="2400" dirty="0"/>
              <a:t>, He has also rejected you from </a:t>
            </a:r>
            <a:r>
              <a:rPr lang="en-US" sz="2400" i="1" dirty="0"/>
              <a:t>being</a:t>
            </a:r>
            <a:r>
              <a:rPr lang="en-US" sz="2400" dirty="0"/>
              <a:t> king.”</a:t>
            </a:r>
          </a:p>
        </p:txBody>
      </p:sp>
    </p:spTree>
    <p:extLst>
      <p:ext uri="{BB962C8B-B14F-4D97-AF65-F5344CB8AC3E}">
        <p14:creationId xmlns:p14="http://schemas.microsoft.com/office/powerpoint/2010/main" val="1796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4"/>
                                        </p:tgtEl>
                                        <p:attrNameLst>
                                          <p:attrName>style.opacity</p:attrName>
                                        </p:attrNameLst>
                                      </p:cBhvr>
                                      <p:to>
                                        <p:strVal val="0.25"/>
                                      </p:to>
                                    </p:set>
                                    <p:animEffect filter="image" prLst="opacity: 0.25">
                                      <p:cBhvr rctx="IE">
                                        <p:cTn id="13"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3127</TotalTime>
  <Words>854</Words>
  <Application>Microsoft Office PowerPoint</Application>
  <PresentationFormat>On-screen Show (4:3)</PresentationFormat>
  <Paragraphs>227</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Paper</vt:lpstr>
      <vt:lpstr>The Proverbial Log Jam Recognizing and Repenting of Sin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Freese and Nichols,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Godly Person in an Un-Godly World</dc:title>
  <dc:creator>Zach Huff</dc:creator>
  <cp:lastModifiedBy>Owner</cp:lastModifiedBy>
  <cp:revision>170</cp:revision>
  <dcterms:created xsi:type="dcterms:W3CDTF">2013-11-29T15:51:37Z</dcterms:created>
  <dcterms:modified xsi:type="dcterms:W3CDTF">2014-07-04T00:10:58Z</dcterms:modified>
</cp:coreProperties>
</file>